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3" r:id="rId17"/>
    <p:sldId id="272" r:id="rId18"/>
    <p:sldId id="265" r:id="rId19"/>
    <p:sldId id="274" r:id="rId20"/>
    <p:sldId id="275" r:id="rId21"/>
    <p:sldId id="276" r:id="rId22"/>
    <p:sldId id="277" r:id="rId23"/>
    <p:sldId id="278" r:id="rId24"/>
    <p:sldId id="283" r:id="rId25"/>
    <p:sldId id="284" r:id="rId26"/>
    <p:sldId id="285" r:id="rId27"/>
    <p:sldId id="286" r:id="rId28"/>
    <p:sldId id="287" r:id="rId29"/>
    <p:sldId id="289" r:id="rId30"/>
    <p:sldId id="288" r:id="rId31"/>
    <p:sldId id="290" r:id="rId32"/>
    <p:sldId id="292" r:id="rId33"/>
    <p:sldId id="293" r:id="rId34"/>
    <p:sldId id="294" r:id="rId35"/>
    <p:sldId id="295" r:id="rId36"/>
    <p:sldId id="296" r:id="rId37"/>
    <p:sldId id="297" r:id="rId38"/>
    <p:sldId id="298" r:id="rId39"/>
    <p:sldId id="299" r:id="rId4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580"/>
  </p:normalViewPr>
  <p:slideViewPr>
    <p:cSldViewPr snapToGrid="0">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74ABF5-AB38-784F-A051-66650F508B49}" type="datetimeFigureOut">
              <a:rPr lang="es-MX" smtClean="0"/>
              <a:t>20/10/22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B18284-81E2-D141-B565-AD4C72A13404}" type="slidenum">
              <a:rPr lang="es-MX" smtClean="0"/>
              <a:t>‹Nº›</a:t>
            </a:fld>
            <a:endParaRPr lang="es-MX"/>
          </a:p>
        </p:txBody>
      </p:sp>
    </p:spTree>
    <p:extLst>
      <p:ext uri="{BB962C8B-B14F-4D97-AF65-F5344CB8AC3E}">
        <p14:creationId xmlns:p14="http://schemas.microsoft.com/office/powerpoint/2010/main" val="2455672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02B18284-81E2-D141-B565-AD4C72A13404}" type="slidenum">
              <a:rPr lang="es-MX" smtClean="0"/>
              <a:t>12</a:t>
            </a:fld>
            <a:endParaRPr lang="es-MX"/>
          </a:p>
        </p:txBody>
      </p:sp>
    </p:spTree>
    <p:extLst>
      <p:ext uri="{BB962C8B-B14F-4D97-AF65-F5344CB8AC3E}">
        <p14:creationId xmlns:p14="http://schemas.microsoft.com/office/powerpoint/2010/main" val="2693378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485283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222124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127162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246231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2682521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59484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97689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18344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98776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370504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10/20/22</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‹Nº›</a:t>
            </a:fld>
            <a:endParaRPr lang="en-US"/>
          </a:p>
        </p:txBody>
      </p:sp>
    </p:spTree>
    <p:extLst>
      <p:ext uri="{BB962C8B-B14F-4D97-AF65-F5344CB8AC3E}">
        <p14:creationId xmlns:p14="http://schemas.microsoft.com/office/powerpoint/2010/main" val="969920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10/20/22</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‹Nº›</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78523"/>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0E52DF2-6802-459B-AC2A-AF976DEB1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7D74417-780A-5B9E-E4CC-2B7B677A9D01}"/>
              </a:ext>
            </a:extLst>
          </p:cNvPr>
          <p:cNvSpPr>
            <a:spLocks noGrp="1"/>
          </p:cNvSpPr>
          <p:nvPr>
            <p:ph type="ctrTitle"/>
          </p:nvPr>
        </p:nvSpPr>
        <p:spPr>
          <a:xfrm>
            <a:off x="8002184" y="2386295"/>
            <a:ext cx="3730839" cy="3569150"/>
          </a:xfrm>
        </p:spPr>
        <p:txBody>
          <a:bodyPr anchor="b">
            <a:normAutofit/>
          </a:bodyPr>
          <a:lstStyle/>
          <a:p>
            <a:r>
              <a:rPr lang="es-MX" sz="4000" b="1" dirty="0"/>
              <a:t>Ley de Planeación</a:t>
            </a:r>
          </a:p>
        </p:txBody>
      </p:sp>
      <p:sp>
        <p:nvSpPr>
          <p:cNvPr id="3" name="Subtítulo 2">
            <a:extLst>
              <a:ext uri="{FF2B5EF4-FFF2-40B4-BE49-F238E27FC236}">
                <a16:creationId xmlns:a16="http://schemas.microsoft.com/office/drawing/2014/main" id="{CEA9717E-91E6-3BCF-992C-23FC7CF834F2}"/>
              </a:ext>
            </a:extLst>
          </p:cNvPr>
          <p:cNvSpPr>
            <a:spLocks noGrp="1"/>
          </p:cNvSpPr>
          <p:nvPr>
            <p:ph type="subTitle" idx="1"/>
          </p:nvPr>
        </p:nvSpPr>
        <p:spPr>
          <a:xfrm>
            <a:off x="8115300" y="1208146"/>
            <a:ext cx="3137031" cy="979680"/>
          </a:xfrm>
        </p:spPr>
        <p:txBody>
          <a:bodyPr anchor="t">
            <a:normAutofit fontScale="85000" lnSpcReduction="10000"/>
          </a:bodyPr>
          <a:lstStyle/>
          <a:p>
            <a:pPr>
              <a:lnSpc>
                <a:spcPct val="110000"/>
              </a:lnSpc>
            </a:pPr>
            <a:r>
              <a:rPr lang="es-MX" sz="1500" dirty="0">
                <a:latin typeface="+mj-lt"/>
              </a:rPr>
              <a:t>Maestría en Auditoría Gubernamental</a:t>
            </a:r>
          </a:p>
          <a:p>
            <a:pPr>
              <a:lnSpc>
                <a:spcPct val="110000"/>
              </a:lnSpc>
            </a:pPr>
            <a:r>
              <a:rPr lang="es-MX" sz="1500" dirty="0">
                <a:latin typeface="+mj-lt"/>
              </a:rPr>
              <a:t>Universidad Nacional Autónoma de México.</a:t>
            </a:r>
          </a:p>
          <a:p>
            <a:pPr>
              <a:lnSpc>
                <a:spcPct val="110000"/>
              </a:lnSpc>
            </a:pPr>
            <a:r>
              <a:rPr lang="es-MX" sz="1500" b="1" dirty="0">
                <a:latin typeface="+mj-lt"/>
              </a:rPr>
              <a:t>EQUIPO 4</a:t>
            </a:r>
          </a:p>
        </p:txBody>
      </p:sp>
      <p:pic>
        <p:nvPicPr>
          <p:cNvPr id="4" name="Picture 3">
            <a:extLst>
              <a:ext uri="{FF2B5EF4-FFF2-40B4-BE49-F238E27FC236}">
                <a16:creationId xmlns:a16="http://schemas.microsoft.com/office/drawing/2014/main" id="{D96D62FC-A003-A8DD-1CDE-B6892A43E7FF}"/>
              </a:ext>
            </a:extLst>
          </p:cNvPr>
          <p:cNvPicPr>
            <a:picLocks noChangeAspect="1"/>
          </p:cNvPicPr>
          <p:nvPr/>
        </p:nvPicPr>
        <p:blipFill rotWithShape="1">
          <a:blip r:embed="rId2"/>
          <a:srcRect l="13183" r="11829" b="1"/>
          <a:stretch/>
        </p:blipFill>
        <p:spPr>
          <a:xfrm>
            <a:off x="20" y="10"/>
            <a:ext cx="7320707" cy="6857985"/>
          </a:xfrm>
          <a:prstGeom prst="rect">
            <a:avLst/>
          </a:prstGeom>
        </p:spPr>
      </p:pic>
      <p:cxnSp>
        <p:nvCxnSpPr>
          <p:cNvPr id="11" name="Straight Connector 10">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3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5B9B2497-378A-FEFB-DFA9-0EF0E9CD2BCC}"/>
              </a:ext>
            </a:extLst>
          </p:cNvPr>
          <p:cNvSpPr txBox="1"/>
          <p:nvPr/>
        </p:nvSpPr>
        <p:spPr>
          <a:xfrm>
            <a:off x="7943849" y="2416544"/>
            <a:ext cx="3479931" cy="2031325"/>
          </a:xfrm>
          <a:prstGeom prst="rect">
            <a:avLst/>
          </a:prstGeom>
          <a:noFill/>
        </p:spPr>
        <p:txBody>
          <a:bodyPr wrap="square" rtlCol="0">
            <a:spAutoFit/>
          </a:bodyPr>
          <a:lstStyle/>
          <a:p>
            <a:r>
              <a:rPr lang="es-ES_tradnl" sz="1400" b="1" dirty="0"/>
              <a:t>INTEGRANTES:</a:t>
            </a:r>
          </a:p>
          <a:p>
            <a:endParaRPr lang="es-ES_tradnl" sz="1400" dirty="0"/>
          </a:p>
          <a:p>
            <a:r>
              <a:rPr lang="es-ES_tradnl" sz="1400" dirty="0"/>
              <a:t>José Reyes Doria</a:t>
            </a:r>
          </a:p>
          <a:p>
            <a:r>
              <a:rPr lang="es-ES_tradnl" sz="1400" dirty="0"/>
              <a:t>Carlos Francisco Aranda Quezada</a:t>
            </a:r>
          </a:p>
          <a:p>
            <a:r>
              <a:rPr lang="es-ES_tradnl" sz="1400" dirty="0"/>
              <a:t>Carlos Orlando Mejía Miranda</a:t>
            </a:r>
          </a:p>
          <a:p>
            <a:r>
              <a:rPr lang="es-ES_tradnl" sz="1400" dirty="0"/>
              <a:t>Diego Armando Mejía Velázquez</a:t>
            </a:r>
          </a:p>
          <a:p>
            <a:r>
              <a:rPr lang="es-ES_tradnl" sz="1400" dirty="0"/>
              <a:t>Rodrigo Morales Camacho</a:t>
            </a:r>
          </a:p>
          <a:p>
            <a:r>
              <a:rPr lang="es-ES_tradnl" sz="1400" dirty="0"/>
              <a:t>Omar Núñez Sánchez</a:t>
            </a:r>
          </a:p>
          <a:p>
            <a:r>
              <a:rPr lang="es-ES_tradnl" sz="1400" dirty="0"/>
              <a:t>Luis Barba Santos</a:t>
            </a:r>
            <a:endParaRPr lang="es-ES_tradnl" dirty="0"/>
          </a:p>
        </p:txBody>
      </p:sp>
    </p:spTree>
    <p:extLst>
      <p:ext uri="{BB962C8B-B14F-4D97-AF65-F5344CB8AC3E}">
        <p14:creationId xmlns:p14="http://schemas.microsoft.com/office/powerpoint/2010/main" val="3955617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22E10B-8B6B-954D-19BB-2416AFD6EC51}"/>
              </a:ext>
            </a:extLst>
          </p:cNvPr>
          <p:cNvSpPr>
            <a:spLocks noGrp="1"/>
          </p:cNvSpPr>
          <p:nvPr>
            <p:ph type="title"/>
          </p:nvPr>
        </p:nvSpPr>
        <p:spPr/>
        <p:txBody>
          <a:bodyPr>
            <a:normAutofit/>
          </a:bodyPr>
          <a:lstStyle/>
          <a:p>
            <a:r>
              <a:rPr lang="es-MX" sz="3200" b="1" i="1" dirty="0"/>
              <a:t>CONTENIDO: DISPOSICIONES GENERALES.</a:t>
            </a:r>
            <a:endParaRPr lang="es-MX" sz="3200" dirty="0"/>
          </a:p>
        </p:txBody>
      </p:sp>
      <p:sp>
        <p:nvSpPr>
          <p:cNvPr id="3" name="Marcador de contenido 2">
            <a:extLst>
              <a:ext uri="{FF2B5EF4-FFF2-40B4-BE49-F238E27FC236}">
                <a16:creationId xmlns:a16="http://schemas.microsoft.com/office/drawing/2014/main" id="{CF562713-6487-3F85-6F80-976B23A62E4E}"/>
              </a:ext>
            </a:extLst>
          </p:cNvPr>
          <p:cNvSpPr>
            <a:spLocks noGrp="1"/>
          </p:cNvSpPr>
          <p:nvPr>
            <p:ph idx="1"/>
          </p:nvPr>
        </p:nvSpPr>
        <p:spPr/>
        <p:txBody>
          <a:bodyPr/>
          <a:lstStyle/>
          <a:p>
            <a:pPr algn="just"/>
            <a:r>
              <a:rPr lang="es-MX" sz="1800" dirty="0">
                <a:effectLst/>
                <a:latin typeface="+mj-lt"/>
              </a:rPr>
              <a:t>El Presidente de la República, al enviar a la Cámara de Diputados las iniciativas de leyes de Ingresos y los proyectos de Presupuesto de Egresos, informará del contenido general de dichas iniciativas y proyectos y su vinculación con el Plan Nacional de Desarrollo y sus programas. </a:t>
            </a:r>
            <a:endParaRPr lang="es-MX" dirty="0">
              <a:latin typeface="+mj-lt"/>
            </a:endParaRPr>
          </a:p>
          <a:p>
            <a:pPr algn="just"/>
            <a:endParaRPr lang="es-MX" dirty="0">
              <a:latin typeface="+mj-lt"/>
            </a:endParaRPr>
          </a:p>
          <a:p>
            <a:pPr algn="just"/>
            <a:r>
              <a:rPr lang="es-MX" sz="1800" dirty="0">
                <a:effectLst/>
                <a:latin typeface="+mj-lt"/>
              </a:rPr>
              <a:t>En caso de duda sobre la interpretación de las disposiciones de esta Ley, se estará a lo que resuelva para afectos administrativos, el Ejecutivo Federal, por conducto de la Secretaría de Hacienda y Crédito Público. </a:t>
            </a:r>
            <a:endParaRPr lang="es-MX" dirty="0">
              <a:latin typeface="+mj-lt"/>
            </a:endParaRPr>
          </a:p>
          <a:p>
            <a:endParaRPr lang="es-MX" dirty="0"/>
          </a:p>
        </p:txBody>
      </p:sp>
    </p:spTree>
    <p:extLst>
      <p:ext uri="{BB962C8B-B14F-4D97-AF65-F5344CB8AC3E}">
        <p14:creationId xmlns:p14="http://schemas.microsoft.com/office/powerpoint/2010/main" val="4249789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A235C8-FA0E-384A-2039-C9E1E1CF72FB}"/>
              </a:ext>
            </a:extLst>
          </p:cNvPr>
          <p:cNvSpPr>
            <a:spLocks noGrp="1"/>
          </p:cNvSpPr>
          <p:nvPr>
            <p:ph type="title"/>
          </p:nvPr>
        </p:nvSpPr>
        <p:spPr/>
        <p:txBody>
          <a:bodyPr>
            <a:normAutofit/>
          </a:bodyPr>
          <a:lstStyle/>
          <a:p>
            <a:r>
              <a:rPr lang="es-MX" sz="3200" b="1" i="1" dirty="0"/>
              <a:t>CONTENIDO: SISTEMA NACIONAL DE PLANEACIÓN DEMOCRÁTICA.</a:t>
            </a:r>
            <a:endParaRPr lang="es-MX" sz="3200" dirty="0"/>
          </a:p>
        </p:txBody>
      </p:sp>
      <p:sp>
        <p:nvSpPr>
          <p:cNvPr id="3" name="Marcador de contenido 2">
            <a:extLst>
              <a:ext uri="{FF2B5EF4-FFF2-40B4-BE49-F238E27FC236}">
                <a16:creationId xmlns:a16="http://schemas.microsoft.com/office/drawing/2014/main" id="{FB5DCF1A-FD31-BF56-C445-A18BEB6470EE}"/>
              </a:ext>
            </a:extLst>
          </p:cNvPr>
          <p:cNvSpPr>
            <a:spLocks noGrp="1"/>
          </p:cNvSpPr>
          <p:nvPr>
            <p:ph idx="1"/>
          </p:nvPr>
        </p:nvSpPr>
        <p:spPr/>
        <p:txBody>
          <a:bodyPr/>
          <a:lstStyle/>
          <a:p>
            <a:pPr algn="just"/>
            <a:r>
              <a:rPr lang="es-MX" sz="1800" dirty="0">
                <a:effectLst/>
                <a:latin typeface="+mj-lt"/>
              </a:rPr>
              <a:t>Los aspectos de la Planeación Nacional del Desarrollo que correspondan a las dependencias y entidades de la Administración Pública Federal se llevarán a cabo, en los términos de esta Ley, mediante el </a:t>
            </a:r>
            <a:r>
              <a:rPr lang="es-MX" sz="1800" b="1" dirty="0">
                <a:effectLst/>
                <a:latin typeface="+mj-lt"/>
              </a:rPr>
              <a:t>Sistema Nacional de Planeación Democrática. </a:t>
            </a:r>
          </a:p>
          <a:p>
            <a:pPr marL="0" indent="0" algn="just">
              <a:buNone/>
            </a:pPr>
            <a:endParaRPr lang="es-MX" b="1" dirty="0">
              <a:latin typeface="+mj-lt"/>
            </a:endParaRPr>
          </a:p>
          <a:p>
            <a:pPr algn="just"/>
            <a:r>
              <a:rPr lang="es-MX" sz="1800" dirty="0">
                <a:effectLst/>
                <a:latin typeface="+mj-lt"/>
              </a:rPr>
              <a:t>Las dependencias y entidades de la Administración Pública Federal formarán parte del Sistema, </a:t>
            </a:r>
            <a:r>
              <a:rPr lang="es-MX" sz="1800" b="1" dirty="0">
                <a:effectLst/>
                <a:latin typeface="+mj-lt"/>
              </a:rPr>
              <a:t>a través de las unidades administrativas que tengan asignadas las funciones de planeación dentro de las propias dependencias y entidades. </a:t>
            </a:r>
            <a:endParaRPr lang="es-MX" b="1" dirty="0">
              <a:latin typeface="+mj-lt"/>
            </a:endParaRPr>
          </a:p>
          <a:p>
            <a:endParaRPr lang="es-MX" dirty="0"/>
          </a:p>
        </p:txBody>
      </p:sp>
    </p:spTree>
    <p:extLst>
      <p:ext uri="{BB962C8B-B14F-4D97-AF65-F5344CB8AC3E}">
        <p14:creationId xmlns:p14="http://schemas.microsoft.com/office/powerpoint/2010/main" val="682935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A1B83D-5814-5AAB-D130-8681F9821670}"/>
              </a:ext>
            </a:extLst>
          </p:cNvPr>
          <p:cNvSpPr>
            <a:spLocks noGrp="1"/>
          </p:cNvSpPr>
          <p:nvPr>
            <p:ph type="title"/>
          </p:nvPr>
        </p:nvSpPr>
        <p:spPr/>
        <p:txBody>
          <a:bodyPr>
            <a:normAutofit/>
          </a:bodyPr>
          <a:lstStyle/>
          <a:p>
            <a:r>
              <a:rPr lang="es-MX" sz="3200" b="1" i="1" dirty="0"/>
              <a:t>CONTENIDO: SISTEMA NACIONAL DE PLANEACIÓN DEMOCRÁTICA.</a:t>
            </a:r>
            <a:endParaRPr lang="es-MX" sz="3200" dirty="0"/>
          </a:p>
        </p:txBody>
      </p:sp>
      <p:sp>
        <p:nvSpPr>
          <p:cNvPr id="3" name="Marcador de contenido 2">
            <a:extLst>
              <a:ext uri="{FF2B5EF4-FFF2-40B4-BE49-F238E27FC236}">
                <a16:creationId xmlns:a16="http://schemas.microsoft.com/office/drawing/2014/main" id="{F22A1382-5D31-A2A6-7CFD-17A29C0AA942}"/>
              </a:ext>
            </a:extLst>
          </p:cNvPr>
          <p:cNvSpPr>
            <a:spLocks noGrp="1"/>
          </p:cNvSpPr>
          <p:nvPr>
            <p:ph idx="1"/>
          </p:nvPr>
        </p:nvSpPr>
        <p:spPr/>
        <p:txBody>
          <a:bodyPr/>
          <a:lstStyle/>
          <a:p>
            <a:pPr algn="just"/>
            <a:endParaRPr lang="es-MX" dirty="0">
              <a:effectLst/>
              <a:latin typeface="+mj-lt"/>
            </a:endParaRPr>
          </a:p>
          <a:p>
            <a:pPr algn="just"/>
            <a:r>
              <a:rPr lang="es-MX" dirty="0">
                <a:effectLst/>
                <a:latin typeface="+mj-lt"/>
              </a:rPr>
              <a:t>Las disposiciones reglamentarias de esta Ley </a:t>
            </a:r>
            <a:r>
              <a:rPr lang="es-MX" b="1" dirty="0">
                <a:effectLst/>
                <a:latin typeface="+mj-lt"/>
              </a:rPr>
              <a:t>establecerán las normas de organización y funcionamiento del Sistema Nacional de Planeación Democrática y el proceso de planeación a que deberán sujetarse las actividades conducentes a la formulación, instrumentación, control y evaluación del Plan.</a:t>
            </a:r>
            <a:endParaRPr lang="es-MX" sz="2400" b="1" dirty="0">
              <a:latin typeface="+mj-lt"/>
            </a:endParaRPr>
          </a:p>
          <a:p>
            <a:endParaRPr lang="es-MX" dirty="0"/>
          </a:p>
        </p:txBody>
      </p:sp>
    </p:spTree>
    <p:extLst>
      <p:ext uri="{BB962C8B-B14F-4D97-AF65-F5344CB8AC3E}">
        <p14:creationId xmlns:p14="http://schemas.microsoft.com/office/powerpoint/2010/main" val="2032014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863EFC-F53D-D341-CD28-0EC5F512BB9A}"/>
              </a:ext>
            </a:extLst>
          </p:cNvPr>
          <p:cNvSpPr>
            <a:spLocks noGrp="1"/>
          </p:cNvSpPr>
          <p:nvPr>
            <p:ph type="title"/>
          </p:nvPr>
        </p:nvSpPr>
        <p:spPr/>
        <p:txBody>
          <a:bodyPr>
            <a:normAutofit/>
          </a:bodyPr>
          <a:lstStyle/>
          <a:p>
            <a:r>
              <a:rPr lang="es-MX" sz="3200" b="1" i="1" dirty="0">
                <a:effectLst/>
              </a:rPr>
              <a:t>CONTENIDO: Participación Social en la Planeación.</a:t>
            </a:r>
            <a:endParaRPr lang="es-MX" sz="3200" b="1" i="1" dirty="0"/>
          </a:p>
        </p:txBody>
      </p:sp>
      <p:sp>
        <p:nvSpPr>
          <p:cNvPr id="3" name="Marcador de contenido 2">
            <a:extLst>
              <a:ext uri="{FF2B5EF4-FFF2-40B4-BE49-F238E27FC236}">
                <a16:creationId xmlns:a16="http://schemas.microsoft.com/office/drawing/2014/main" id="{6D66A339-D687-D144-4308-255091FDBDF8}"/>
              </a:ext>
            </a:extLst>
          </p:cNvPr>
          <p:cNvSpPr>
            <a:spLocks noGrp="1"/>
          </p:cNvSpPr>
          <p:nvPr>
            <p:ph idx="1"/>
          </p:nvPr>
        </p:nvSpPr>
        <p:spPr/>
        <p:txBody>
          <a:bodyPr/>
          <a:lstStyle/>
          <a:p>
            <a:pPr algn="just"/>
            <a:r>
              <a:rPr lang="es-MX" dirty="0">
                <a:effectLst/>
                <a:latin typeface="+mj-lt"/>
              </a:rPr>
              <a:t>Las organizaciones representativas de los obreros, campesinos, pueblos y grupos populares; de las instituciones académicas, profesionales y de investigación de los organismos empresariales; y de otras agrupaciones sociales.</a:t>
            </a:r>
          </a:p>
          <a:p>
            <a:pPr algn="just"/>
            <a:endParaRPr lang="es-MX" sz="2400" dirty="0">
              <a:latin typeface="+mj-lt"/>
            </a:endParaRPr>
          </a:p>
          <a:p>
            <a:pPr algn="just"/>
            <a:r>
              <a:rPr lang="es-MX" dirty="0">
                <a:effectLst/>
                <a:latin typeface="+mj-lt"/>
              </a:rPr>
              <a:t>Las comunidades indígenas deberán ser consultadas y podrán participar en la definición de los programas federales que afecten directamente el desarrollo de sus pueblos y comunidades. </a:t>
            </a:r>
            <a:endParaRPr lang="es-MX" sz="2400" dirty="0">
              <a:latin typeface="+mj-lt"/>
            </a:endParaRPr>
          </a:p>
          <a:p>
            <a:endParaRPr lang="es-MX" dirty="0"/>
          </a:p>
          <a:p>
            <a:endParaRPr lang="es-MX" dirty="0"/>
          </a:p>
          <a:p>
            <a:endParaRPr lang="es-MX" dirty="0"/>
          </a:p>
        </p:txBody>
      </p:sp>
    </p:spTree>
    <p:extLst>
      <p:ext uri="{BB962C8B-B14F-4D97-AF65-F5344CB8AC3E}">
        <p14:creationId xmlns:p14="http://schemas.microsoft.com/office/powerpoint/2010/main" val="3358996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A8CDD8-BD39-1DC6-7D19-DD24B0E332D2}"/>
              </a:ext>
            </a:extLst>
          </p:cNvPr>
          <p:cNvSpPr>
            <a:spLocks noGrp="1"/>
          </p:cNvSpPr>
          <p:nvPr>
            <p:ph type="title"/>
          </p:nvPr>
        </p:nvSpPr>
        <p:spPr/>
        <p:txBody>
          <a:bodyPr>
            <a:normAutofit/>
          </a:bodyPr>
          <a:lstStyle/>
          <a:p>
            <a:r>
              <a:rPr lang="es-MX" sz="3200" b="1" i="1" dirty="0"/>
              <a:t>CONTENIDO: PlAN  Y PROGRAMAS</a:t>
            </a:r>
          </a:p>
        </p:txBody>
      </p:sp>
      <p:sp>
        <p:nvSpPr>
          <p:cNvPr id="3" name="Marcador de contenido 2">
            <a:extLst>
              <a:ext uri="{FF2B5EF4-FFF2-40B4-BE49-F238E27FC236}">
                <a16:creationId xmlns:a16="http://schemas.microsoft.com/office/drawing/2014/main" id="{BF5F30B7-E66D-45A6-69CE-BA0468A4DB94}"/>
              </a:ext>
            </a:extLst>
          </p:cNvPr>
          <p:cNvSpPr>
            <a:spLocks noGrp="1"/>
          </p:cNvSpPr>
          <p:nvPr>
            <p:ph idx="1"/>
          </p:nvPr>
        </p:nvSpPr>
        <p:spPr>
          <a:xfrm>
            <a:off x="700635" y="1959428"/>
            <a:ext cx="10691265" cy="3969785"/>
          </a:xfrm>
        </p:spPr>
        <p:txBody>
          <a:bodyPr>
            <a:normAutofit fontScale="92500" lnSpcReduction="10000"/>
          </a:bodyPr>
          <a:lstStyle/>
          <a:p>
            <a:pPr algn="just"/>
            <a:r>
              <a:rPr lang="es-MX" dirty="0">
                <a:effectLst/>
                <a:latin typeface="+mj-lt"/>
              </a:rPr>
              <a:t>El Presidente de la República enviará el Plan Nacional de Desarrollo a la Cámara de Diputados del Congreso de la Unión para su aprobación, a más tardar el último día hábil de febrero del año siguiente a su toma de posesión. </a:t>
            </a:r>
            <a:endParaRPr lang="es-MX" sz="2400" dirty="0">
              <a:latin typeface="+mj-lt"/>
            </a:endParaRPr>
          </a:p>
          <a:p>
            <a:pPr algn="just"/>
            <a:endParaRPr lang="es-MX" sz="2400" dirty="0">
              <a:latin typeface="+mj-lt"/>
            </a:endParaRPr>
          </a:p>
          <a:p>
            <a:pPr algn="just"/>
            <a:r>
              <a:rPr lang="es-MX" dirty="0">
                <a:effectLst/>
                <a:latin typeface="+mj-lt"/>
              </a:rPr>
              <a:t>La Cámara de Diputados del Congreso de la Unión aprobará el Plan Nacional de Desarrollo dentro del plazo de dos meses contado a partir de su recepción. </a:t>
            </a:r>
            <a:endParaRPr lang="es-MX" sz="2400" dirty="0">
              <a:latin typeface="+mj-lt"/>
            </a:endParaRPr>
          </a:p>
          <a:p>
            <a:pPr algn="just"/>
            <a:endParaRPr lang="es-MX" sz="2400" dirty="0">
              <a:latin typeface="+mj-lt"/>
            </a:endParaRPr>
          </a:p>
          <a:p>
            <a:pPr algn="just"/>
            <a:r>
              <a:rPr lang="es-MX" dirty="0">
                <a:effectLst/>
                <a:latin typeface="+mj-lt"/>
              </a:rPr>
              <a:t>La aprobación del Plan por parte de la Cámara de Diputados del Congreso de la Unión, consistirá en verificar que dicho instrumento incluye los fines del proyecto nacional contenidos en la Constitución Política de los Estados Unidos Mexicanos. </a:t>
            </a:r>
            <a:endParaRPr lang="es-MX" sz="2400" dirty="0">
              <a:latin typeface="+mj-lt"/>
            </a:endParaRPr>
          </a:p>
          <a:p>
            <a:endParaRPr lang="es-MX" dirty="0"/>
          </a:p>
        </p:txBody>
      </p:sp>
    </p:spTree>
    <p:extLst>
      <p:ext uri="{BB962C8B-B14F-4D97-AF65-F5344CB8AC3E}">
        <p14:creationId xmlns:p14="http://schemas.microsoft.com/office/powerpoint/2010/main" val="256248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B465B4-87B5-AC52-1AE5-CFA0C65DC138}"/>
              </a:ext>
            </a:extLst>
          </p:cNvPr>
          <p:cNvSpPr>
            <a:spLocks noGrp="1"/>
          </p:cNvSpPr>
          <p:nvPr>
            <p:ph type="title"/>
          </p:nvPr>
        </p:nvSpPr>
        <p:spPr/>
        <p:txBody>
          <a:bodyPr>
            <a:normAutofit/>
          </a:bodyPr>
          <a:lstStyle/>
          <a:p>
            <a:r>
              <a:rPr lang="es-MX" sz="3200" b="1" i="1" dirty="0"/>
              <a:t>CONTENIDO: PlAN  Y PROGRAMAS</a:t>
            </a:r>
            <a:endParaRPr lang="es-MX" sz="3200" dirty="0"/>
          </a:p>
        </p:txBody>
      </p:sp>
      <p:sp>
        <p:nvSpPr>
          <p:cNvPr id="3" name="Marcador de contenido 2">
            <a:extLst>
              <a:ext uri="{FF2B5EF4-FFF2-40B4-BE49-F238E27FC236}">
                <a16:creationId xmlns:a16="http://schemas.microsoft.com/office/drawing/2014/main" id="{B4FA1B1A-EADA-9EC9-860B-A83367BBC4FD}"/>
              </a:ext>
            </a:extLst>
          </p:cNvPr>
          <p:cNvSpPr>
            <a:spLocks noGrp="1"/>
          </p:cNvSpPr>
          <p:nvPr>
            <p:ph idx="1"/>
          </p:nvPr>
        </p:nvSpPr>
        <p:spPr>
          <a:xfrm>
            <a:off x="700635" y="1805049"/>
            <a:ext cx="10691265" cy="4124165"/>
          </a:xfrm>
        </p:spPr>
        <p:txBody>
          <a:bodyPr>
            <a:normAutofit fontScale="25000" lnSpcReduction="20000"/>
          </a:bodyPr>
          <a:lstStyle/>
          <a:p>
            <a:pPr marL="0" indent="0">
              <a:buNone/>
            </a:pPr>
            <a:r>
              <a:rPr lang="es-MX" sz="7200" b="1" dirty="0">
                <a:effectLst/>
                <a:latin typeface="+mj-lt"/>
              </a:rPr>
              <a:t>El Plan deberá contener por lo menos lo siguiente:</a:t>
            </a:r>
          </a:p>
          <a:p>
            <a:r>
              <a:rPr lang="es-MX" sz="7200" dirty="0">
                <a:effectLst/>
                <a:latin typeface="+mj-lt"/>
              </a:rPr>
              <a:t>Un diagnóstico general sobre la situación actual de los temas prioritarios que permitan impulsar el desarrollo nacional así como la perspectiva de largo plazo respecto de dichos temas; </a:t>
            </a:r>
            <a:endParaRPr lang="es-MX" sz="7200" dirty="0">
              <a:latin typeface="+mj-lt"/>
            </a:endParaRPr>
          </a:p>
          <a:p>
            <a:r>
              <a:rPr lang="es-MX" sz="7200" dirty="0">
                <a:effectLst/>
                <a:latin typeface="+mj-lt"/>
              </a:rPr>
              <a:t>Los ejes generales que agrupen los temas prioritarios referidos en la fracción anterior, cuya atención impulsen el desarrollo nacional; </a:t>
            </a:r>
            <a:endParaRPr lang="es-MX" sz="7200" dirty="0">
              <a:latin typeface="+mj-lt"/>
            </a:endParaRPr>
          </a:p>
          <a:p>
            <a:r>
              <a:rPr lang="es-MX" sz="7200" dirty="0">
                <a:effectLst/>
                <a:latin typeface="+mj-lt"/>
              </a:rPr>
              <a:t>Los objetivos específicos que hagan referencia clara al impacto positivo que se pretenda alcanzar para atender los temas prioritarios identificados en el diagnóstico; </a:t>
            </a:r>
            <a:endParaRPr lang="es-MX" sz="7200" dirty="0">
              <a:latin typeface="+mj-lt"/>
            </a:endParaRPr>
          </a:p>
          <a:p>
            <a:r>
              <a:rPr lang="es-MX" sz="7200" dirty="0">
                <a:effectLst/>
                <a:latin typeface="+mj-lt"/>
              </a:rPr>
              <a:t>Las estrategias para ejecutar las acciones que permitan lograr los objetivos específicos señalados en el Plan; </a:t>
            </a:r>
            <a:endParaRPr lang="es-MX" sz="7200" dirty="0">
              <a:latin typeface="+mj-lt"/>
            </a:endParaRPr>
          </a:p>
          <a:p>
            <a:r>
              <a:rPr lang="es-MX" sz="7200" dirty="0">
                <a:effectLst/>
                <a:latin typeface="+mj-lt"/>
              </a:rPr>
              <a:t>Los indicadores de desempeño y sus metas que permitan dar seguimiento al logro de los objetivos definidos en el Plan. </a:t>
            </a:r>
            <a:endParaRPr lang="es-MX" sz="7200" dirty="0">
              <a:latin typeface="+mj-lt"/>
            </a:endParaRPr>
          </a:p>
          <a:p>
            <a:r>
              <a:rPr lang="es-MX" sz="7200" dirty="0">
                <a:effectLst/>
                <a:latin typeface="+mj-lt"/>
              </a:rPr>
              <a:t>Los demás elementos que se establezcan en las disposiciones jurídicas aplicables.</a:t>
            </a:r>
            <a:br>
              <a:rPr lang="es-MX" sz="1800" dirty="0">
                <a:effectLst/>
                <a:latin typeface="Arial" panose="020B0604020202020204" pitchFamily="34" charset="0"/>
              </a:rPr>
            </a:br>
            <a:endParaRPr lang="es-MX" sz="1600" dirty="0"/>
          </a:p>
          <a:p>
            <a:pPr marL="0" indent="0">
              <a:buNone/>
            </a:pPr>
            <a:br>
              <a:rPr lang="es-MX" sz="1800" dirty="0">
                <a:effectLst/>
                <a:latin typeface="Arial" panose="020B0604020202020204" pitchFamily="34" charset="0"/>
              </a:rPr>
            </a:br>
            <a:endParaRPr lang="es-MX" dirty="0"/>
          </a:p>
          <a:p>
            <a:endParaRPr lang="es-MX" dirty="0"/>
          </a:p>
        </p:txBody>
      </p:sp>
    </p:spTree>
    <p:extLst>
      <p:ext uri="{BB962C8B-B14F-4D97-AF65-F5344CB8AC3E}">
        <p14:creationId xmlns:p14="http://schemas.microsoft.com/office/powerpoint/2010/main" val="2907211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BC6312-F035-E06F-A0B3-2C38715D90AC}"/>
              </a:ext>
            </a:extLst>
          </p:cNvPr>
          <p:cNvSpPr>
            <a:spLocks noGrp="1"/>
          </p:cNvSpPr>
          <p:nvPr>
            <p:ph type="title"/>
          </p:nvPr>
        </p:nvSpPr>
        <p:spPr/>
        <p:txBody>
          <a:bodyPr>
            <a:normAutofit/>
          </a:bodyPr>
          <a:lstStyle/>
          <a:p>
            <a:r>
              <a:rPr lang="es-MX" sz="3200" b="1" i="1" dirty="0"/>
              <a:t>CONTENIDO: PlAN  Y PROGRAMAS.</a:t>
            </a:r>
            <a:endParaRPr lang="es-MX" sz="3200" dirty="0"/>
          </a:p>
        </p:txBody>
      </p:sp>
      <p:sp>
        <p:nvSpPr>
          <p:cNvPr id="3" name="Marcador de contenido 2">
            <a:extLst>
              <a:ext uri="{FF2B5EF4-FFF2-40B4-BE49-F238E27FC236}">
                <a16:creationId xmlns:a16="http://schemas.microsoft.com/office/drawing/2014/main" id="{549DACE8-4F5E-DF5B-D920-F7B7B50E4FD3}"/>
              </a:ext>
            </a:extLst>
          </p:cNvPr>
          <p:cNvSpPr>
            <a:spLocks noGrp="1"/>
          </p:cNvSpPr>
          <p:nvPr>
            <p:ph idx="1"/>
          </p:nvPr>
        </p:nvSpPr>
        <p:spPr>
          <a:xfrm>
            <a:off x="700635" y="1626919"/>
            <a:ext cx="10691265" cy="4302295"/>
          </a:xfrm>
        </p:spPr>
        <p:txBody>
          <a:bodyPr>
            <a:normAutofit/>
          </a:bodyPr>
          <a:lstStyle/>
          <a:p>
            <a:pPr marL="0" indent="0">
              <a:buNone/>
            </a:pPr>
            <a:r>
              <a:rPr lang="es-MX" sz="1800" b="1" dirty="0">
                <a:effectLst/>
                <a:latin typeface="+mj-lt"/>
              </a:rPr>
              <a:t>Los programas derivados del Plan deberán contener al menos, los siguientes elementos: </a:t>
            </a:r>
            <a:endParaRPr lang="es-MX" b="1" dirty="0">
              <a:latin typeface="+mj-lt"/>
            </a:endParaRPr>
          </a:p>
          <a:p>
            <a:r>
              <a:rPr lang="es-MX" sz="1800" dirty="0">
                <a:effectLst/>
                <a:latin typeface="+mj-lt"/>
              </a:rPr>
              <a:t>Un diagnóstico general sobre la problemática a atender por el programa así como la perspectiva de largo plazo en congruencia con el Plan; </a:t>
            </a:r>
            <a:endParaRPr lang="es-MX" dirty="0">
              <a:latin typeface="+mj-lt"/>
            </a:endParaRPr>
          </a:p>
          <a:p>
            <a:r>
              <a:rPr lang="es-MX" sz="1800" dirty="0">
                <a:effectLst/>
                <a:latin typeface="+mj-lt"/>
              </a:rPr>
              <a:t>Los objetivos específicos del programa alineados a las estrategias del Plan;</a:t>
            </a:r>
            <a:r>
              <a:rPr lang="es-MX" sz="1800" dirty="0">
                <a:latin typeface="+mj-lt"/>
              </a:rPr>
              <a:t> l</a:t>
            </a:r>
            <a:r>
              <a:rPr lang="es-MX" sz="1800" dirty="0">
                <a:effectLst/>
                <a:latin typeface="+mj-lt"/>
              </a:rPr>
              <a:t>as estrategias para ejecutar las acciones que permitan lograr los objetivos específicos del programa; </a:t>
            </a:r>
            <a:endParaRPr lang="es-MX" dirty="0">
              <a:latin typeface="+mj-lt"/>
            </a:endParaRPr>
          </a:p>
          <a:p>
            <a:r>
              <a:rPr lang="es-MX" sz="1800" dirty="0">
                <a:effectLst/>
                <a:latin typeface="+mj-lt"/>
              </a:rPr>
              <a:t>Las líneas de acción que apoyen la implementación de las estrategias planteadas en cada programa indicando la dependencia o entidad responsable de su ejecución; </a:t>
            </a:r>
            <a:endParaRPr lang="es-MX" dirty="0">
              <a:latin typeface="+mj-lt"/>
            </a:endParaRPr>
          </a:p>
          <a:p>
            <a:r>
              <a:rPr lang="es-MX" sz="1800" dirty="0">
                <a:effectLst/>
                <a:latin typeface="+mj-lt"/>
              </a:rPr>
              <a:t>Los indicadores estratégicos que permitan dar seguimiento al logro de los objetivos del programa, y </a:t>
            </a:r>
            <a:endParaRPr lang="es-MX" dirty="0">
              <a:latin typeface="+mj-lt"/>
            </a:endParaRPr>
          </a:p>
          <a:p>
            <a:r>
              <a:rPr lang="es-MX" sz="1800" dirty="0">
                <a:effectLst/>
                <a:latin typeface="+mj-lt"/>
              </a:rPr>
              <a:t>Los demás que se establezcan en las disposiciones jurídicas aplicables.</a:t>
            </a:r>
            <a:br>
              <a:rPr lang="es-MX" sz="1800" dirty="0">
                <a:effectLst/>
                <a:latin typeface="Arial" panose="020B0604020202020204" pitchFamily="34" charset="0"/>
              </a:rPr>
            </a:br>
            <a:endParaRPr lang="es-MX" dirty="0"/>
          </a:p>
          <a:p>
            <a:endParaRPr lang="es-MX" dirty="0"/>
          </a:p>
        </p:txBody>
      </p:sp>
    </p:spTree>
    <p:extLst>
      <p:ext uri="{BB962C8B-B14F-4D97-AF65-F5344CB8AC3E}">
        <p14:creationId xmlns:p14="http://schemas.microsoft.com/office/powerpoint/2010/main" val="2224014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C86C95-EEAF-BE9B-C6CD-03F65607B268}"/>
              </a:ext>
            </a:extLst>
          </p:cNvPr>
          <p:cNvSpPr>
            <a:spLocks noGrp="1"/>
          </p:cNvSpPr>
          <p:nvPr>
            <p:ph type="title"/>
          </p:nvPr>
        </p:nvSpPr>
        <p:spPr/>
        <p:txBody>
          <a:bodyPr>
            <a:normAutofit/>
          </a:bodyPr>
          <a:lstStyle/>
          <a:p>
            <a:r>
              <a:rPr lang="es-MX" sz="3200" b="1" i="1" dirty="0"/>
              <a:t>CONTENIDO: Responsabilidades</a:t>
            </a:r>
            <a:endParaRPr lang="es-MX" sz="3200" dirty="0"/>
          </a:p>
        </p:txBody>
      </p:sp>
      <p:sp>
        <p:nvSpPr>
          <p:cNvPr id="3" name="Marcador de contenido 2">
            <a:extLst>
              <a:ext uri="{FF2B5EF4-FFF2-40B4-BE49-F238E27FC236}">
                <a16:creationId xmlns:a16="http://schemas.microsoft.com/office/drawing/2014/main" id="{6250B30B-2E11-C1FE-231A-055139B6A2CB}"/>
              </a:ext>
            </a:extLst>
          </p:cNvPr>
          <p:cNvSpPr>
            <a:spLocks noGrp="1"/>
          </p:cNvSpPr>
          <p:nvPr>
            <p:ph idx="1"/>
          </p:nvPr>
        </p:nvSpPr>
        <p:spPr/>
        <p:txBody>
          <a:bodyPr/>
          <a:lstStyle/>
          <a:p>
            <a:r>
              <a:rPr lang="es-MX" sz="2400" dirty="0">
                <a:effectLst/>
                <a:latin typeface="+mj-lt"/>
              </a:rPr>
              <a:t>A los servidores públicos de la Administración Pública Federal, que en el ejercicio de sus funciones contravengan las disposiciones de esta Ley, se les sancionará en términos de la Ley General de Responsabilidades Administrativas. </a:t>
            </a:r>
            <a:endParaRPr lang="es-MX" sz="2800" dirty="0">
              <a:latin typeface="+mj-lt"/>
            </a:endParaRPr>
          </a:p>
          <a:p>
            <a:endParaRPr lang="es-MX" dirty="0"/>
          </a:p>
        </p:txBody>
      </p:sp>
    </p:spTree>
    <p:extLst>
      <p:ext uri="{BB962C8B-B14F-4D97-AF65-F5344CB8AC3E}">
        <p14:creationId xmlns:p14="http://schemas.microsoft.com/office/powerpoint/2010/main" val="269280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p:txBody>
          <a:bodyPr/>
          <a:lstStyle/>
          <a:p>
            <a:pPr algn="just"/>
            <a:r>
              <a:rPr lang="es-MX" b="1" dirty="0">
                <a:effectLst/>
                <a:latin typeface="+mj-lt"/>
              </a:rPr>
              <a:t>Planeación nacional de desarrollo: </a:t>
            </a:r>
            <a:r>
              <a:rPr lang="es-MX" dirty="0">
                <a:latin typeface="+mj-lt"/>
              </a:rPr>
              <a:t>L</a:t>
            </a:r>
            <a:r>
              <a:rPr lang="es-MX" dirty="0">
                <a:effectLst/>
                <a:latin typeface="+mj-lt"/>
              </a:rPr>
              <a:t>a ordenación racional y sistemática de acciones que, en base al ejercicio de las atribuciones del Ejecutivo Federal en materia de regulación y promoción de la actividad económica, social, política, cultural, de protección al ambiente y aprovechamiento racional de los recursos naturales así como de ordenamiento territorial de los asentamientos humanos y desarrollo urbano, tiene como propósito la transformación de la realidad del país, de conformidad con las normas, principios y objetivos que la propia Constitución y la ley establecen. </a:t>
            </a:r>
            <a:endParaRPr lang="es-MX" dirty="0">
              <a:latin typeface="+mj-lt"/>
            </a:endParaRPr>
          </a:p>
          <a:p>
            <a:endParaRPr lang="es-MX" dirty="0"/>
          </a:p>
        </p:txBody>
      </p:sp>
    </p:spTree>
    <p:extLst>
      <p:ext uri="{BB962C8B-B14F-4D97-AF65-F5344CB8AC3E}">
        <p14:creationId xmlns:p14="http://schemas.microsoft.com/office/powerpoint/2010/main" val="2741683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74417-780A-5B9E-E4CC-2B7B677A9D01}"/>
              </a:ext>
            </a:extLst>
          </p:cNvPr>
          <p:cNvSpPr>
            <a:spLocks noGrp="1"/>
          </p:cNvSpPr>
          <p:nvPr>
            <p:ph type="ctrTitle"/>
          </p:nvPr>
        </p:nvSpPr>
        <p:spPr>
          <a:xfrm>
            <a:off x="8002184" y="2386295"/>
            <a:ext cx="3730839" cy="3569150"/>
          </a:xfrm>
        </p:spPr>
        <p:txBody>
          <a:bodyPr anchor="b">
            <a:normAutofit/>
          </a:bodyPr>
          <a:lstStyle/>
          <a:p>
            <a:r>
              <a:rPr lang="es-MX" sz="4000" b="1" dirty="0"/>
              <a:t>Ley GENERAL DE ARCHIVOS</a:t>
            </a:r>
          </a:p>
        </p:txBody>
      </p:sp>
      <p:sp>
        <p:nvSpPr>
          <p:cNvPr id="3" name="Subtítulo 2">
            <a:extLst>
              <a:ext uri="{FF2B5EF4-FFF2-40B4-BE49-F238E27FC236}">
                <a16:creationId xmlns:a16="http://schemas.microsoft.com/office/drawing/2014/main" id="{CEA9717E-91E6-3BCF-992C-23FC7CF834F2}"/>
              </a:ext>
            </a:extLst>
          </p:cNvPr>
          <p:cNvSpPr>
            <a:spLocks noGrp="1"/>
          </p:cNvSpPr>
          <p:nvPr>
            <p:ph type="subTitle" idx="1"/>
          </p:nvPr>
        </p:nvSpPr>
        <p:spPr>
          <a:xfrm>
            <a:off x="8115300" y="1208146"/>
            <a:ext cx="3137031" cy="979680"/>
          </a:xfrm>
        </p:spPr>
        <p:txBody>
          <a:bodyPr anchor="t">
            <a:normAutofit fontScale="85000" lnSpcReduction="10000"/>
          </a:bodyPr>
          <a:lstStyle/>
          <a:p>
            <a:pPr>
              <a:lnSpc>
                <a:spcPct val="110000"/>
              </a:lnSpc>
            </a:pPr>
            <a:r>
              <a:rPr lang="es-MX" sz="1500" dirty="0">
                <a:latin typeface="+mj-lt"/>
              </a:rPr>
              <a:t>Maestría en Auditoría Gubernamental</a:t>
            </a:r>
          </a:p>
          <a:p>
            <a:pPr>
              <a:lnSpc>
                <a:spcPct val="110000"/>
              </a:lnSpc>
            </a:pPr>
            <a:r>
              <a:rPr lang="es-MX" sz="1500" dirty="0">
                <a:latin typeface="+mj-lt"/>
              </a:rPr>
              <a:t>Universidad Nacional Autónoma de México.</a:t>
            </a:r>
          </a:p>
          <a:p>
            <a:pPr>
              <a:lnSpc>
                <a:spcPct val="110000"/>
              </a:lnSpc>
            </a:pPr>
            <a:r>
              <a:rPr lang="es-MX" sz="1500" b="1" dirty="0">
                <a:latin typeface="+mj-lt"/>
              </a:rPr>
              <a:t>EQUIPO 4</a:t>
            </a:r>
          </a:p>
        </p:txBody>
      </p:sp>
      <p:pic>
        <p:nvPicPr>
          <p:cNvPr id="4" name="Picture 3">
            <a:extLst>
              <a:ext uri="{FF2B5EF4-FFF2-40B4-BE49-F238E27FC236}">
                <a16:creationId xmlns:a16="http://schemas.microsoft.com/office/drawing/2014/main" id="{D96D62FC-A003-A8DD-1CDE-B6892A43E7FF}"/>
              </a:ext>
            </a:extLst>
          </p:cNvPr>
          <p:cNvPicPr>
            <a:picLocks noChangeAspect="1"/>
          </p:cNvPicPr>
          <p:nvPr/>
        </p:nvPicPr>
        <p:blipFill rotWithShape="1">
          <a:blip r:embed="rId2"/>
          <a:srcRect l="13183" r="11829" b="1"/>
          <a:stretch/>
        </p:blipFill>
        <p:spPr>
          <a:xfrm>
            <a:off x="20" y="10"/>
            <a:ext cx="7320707" cy="6857985"/>
          </a:xfrm>
          <a:prstGeom prst="rect">
            <a:avLst/>
          </a:prstGeom>
        </p:spPr>
      </p:pic>
    </p:spTree>
    <p:extLst>
      <p:ext uri="{BB962C8B-B14F-4D97-AF65-F5344CB8AC3E}">
        <p14:creationId xmlns:p14="http://schemas.microsoft.com/office/powerpoint/2010/main" val="501054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AA2C9-F82F-58D2-3684-1005FAF6419C}"/>
              </a:ext>
            </a:extLst>
          </p:cNvPr>
          <p:cNvSpPr>
            <a:spLocks noGrp="1"/>
          </p:cNvSpPr>
          <p:nvPr>
            <p:ph type="title"/>
          </p:nvPr>
        </p:nvSpPr>
        <p:spPr/>
        <p:txBody>
          <a:bodyPr>
            <a:normAutofit/>
          </a:bodyPr>
          <a:lstStyle/>
          <a:p>
            <a:r>
              <a:rPr lang="es-MX" sz="3200" b="1" i="1" dirty="0">
                <a:effectLst/>
                <a:ea typeface="Calibri" panose="020F0502020204030204" pitchFamily="34" charset="0"/>
              </a:rPr>
              <a:t>Fecha de publicación en el Diario Oficial de la FederacióN</a:t>
            </a:r>
            <a:endParaRPr lang="es-MX" sz="6000" dirty="0"/>
          </a:p>
        </p:txBody>
      </p:sp>
      <p:sp>
        <p:nvSpPr>
          <p:cNvPr id="3" name="Marcador de contenido 2">
            <a:extLst>
              <a:ext uri="{FF2B5EF4-FFF2-40B4-BE49-F238E27FC236}">
                <a16:creationId xmlns:a16="http://schemas.microsoft.com/office/drawing/2014/main" id="{62CC9985-6223-F9C5-18AB-788777087A90}"/>
              </a:ext>
            </a:extLst>
          </p:cNvPr>
          <p:cNvSpPr>
            <a:spLocks noGrp="1"/>
          </p:cNvSpPr>
          <p:nvPr>
            <p:ph idx="1"/>
          </p:nvPr>
        </p:nvSpPr>
        <p:spPr/>
        <p:txBody>
          <a:bodyPr/>
          <a:lstStyle/>
          <a:p>
            <a:pPr algn="just">
              <a:lnSpc>
                <a:spcPct val="115000"/>
              </a:lnSpc>
              <a:spcAft>
                <a:spcPts val="1200"/>
              </a:spcAft>
            </a:pPr>
            <a:r>
              <a:rPr lang="es-MX" sz="2400" dirty="0">
                <a:effectLst/>
                <a:latin typeface="+mj-lt"/>
                <a:ea typeface="Calibri" panose="020F0502020204030204" pitchFamily="34" charset="0"/>
                <a:cs typeface="Times New Roman" panose="02020603050405020304" pitchFamily="18" charset="0"/>
              </a:rPr>
              <a:t>Publicación en el DOF: </a:t>
            </a:r>
            <a:r>
              <a:rPr lang="es-MX" sz="2400" b="1" dirty="0">
                <a:effectLst/>
                <a:latin typeface="+mj-lt"/>
                <a:ea typeface="Calibri" panose="020F0502020204030204" pitchFamily="34" charset="0"/>
                <a:cs typeface="Times New Roman" panose="02020603050405020304" pitchFamily="18" charset="0"/>
              </a:rPr>
              <a:t>5 de enero de 1983.</a:t>
            </a:r>
          </a:p>
          <a:p>
            <a:pPr algn="just">
              <a:lnSpc>
                <a:spcPct val="115000"/>
              </a:lnSpc>
              <a:spcAft>
                <a:spcPts val="1200"/>
              </a:spcAft>
            </a:pPr>
            <a:r>
              <a:rPr lang="es-MX" sz="2400" dirty="0">
                <a:effectLst/>
                <a:latin typeface="+mj-lt"/>
                <a:ea typeface="Calibri" panose="020F0502020204030204" pitchFamily="34" charset="0"/>
                <a:cs typeface="Times New Roman" panose="02020603050405020304" pitchFamily="18" charset="0"/>
              </a:rPr>
              <a:t>Última reforma publicada en el DOF: </a:t>
            </a:r>
            <a:r>
              <a:rPr lang="es-MX" sz="2400" b="1" dirty="0">
                <a:effectLst/>
                <a:latin typeface="+mj-lt"/>
                <a:ea typeface="Calibri" panose="020F0502020204030204" pitchFamily="34" charset="0"/>
                <a:cs typeface="Times New Roman" panose="02020603050405020304" pitchFamily="18" charset="0"/>
              </a:rPr>
              <a:t>16 de febrero de 2018.</a:t>
            </a:r>
          </a:p>
          <a:p>
            <a:pPr marL="0" indent="0">
              <a:buNone/>
            </a:pPr>
            <a:endParaRPr lang="es-MX" dirty="0"/>
          </a:p>
        </p:txBody>
      </p:sp>
    </p:spTree>
    <p:extLst>
      <p:ext uri="{BB962C8B-B14F-4D97-AF65-F5344CB8AC3E}">
        <p14:creationId xmlns:p14="http://schemas.microsoft.com/office/powerpoint/2010/main" val="1437361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AA2C9-F82F-58D2-3684-1005FAF6419C}"/>
              </a:ext>
            </a:extLst>
          </p:cNvPr>
          <p:cNvSpPr>
            <a:spLocks noGrp="1"/>
          </p:cNvSpPr>
          <p:nvPr>
            <p:ph type="title"/>
          </p:nvPr>
        </p:nvSpPr>
        <p:spPr/>
        <p:txBody>
          <a:bodyPr>
            <a:normAutofit/>
          </a:bodyPr>
          <a:lstStyle/>
          <a:p>
            <a:r>
              <a:rPr lang="es-MX" sz="3200" b="1" i="1" dirty="0">
                <a:effectLst/>
                <a:ea typeface="Calibri" panose="020F0502020204030204" pitchFamily="34" charset="0"/>
              </a:rPr>
              <a:t>Fecha de publicación en el Diario Oficial de la FederacióN</a:t>
            </a:r>
            <a:endParaRPr lang="es-MX" sz="6000" dirty="0"/>
          </a:p>
        </p:txBody>
      </p:sp>
      <p:sp>
        <p:nvSpPr>
          <p:cNvPr id="3" name="Marcador de contenido 2">
            <a:extLst>
              <a:ext uri="{FF2B5EF4-FFF2-40B4-BE49-F238E27FC236}">
                <a16:creationId xmlns:a16="http://schemas.microsoft.com/office/drawing/2014/main" id="{62CC9985-6223-F9C5-18AB-788777087A90}"/>
              </a:ext>
            </a:extLst>
          </p:cNvPr>
          <p:cNvSpPr>
            <a:spLocks noGrp="1"/>
          </p:cNvSpPr>
          <p:nvPr>
            <p:ph idx="1"/>
          </p:nvPr>
        </p:nvSpPr>
        <p:spPr/>
        <p:txBody>
          <a:bodyPr/>
          <a:lstStyle/>
          <a:p>
            <a:pPr algn="just">
              <a:lnSpc>
                <a:spcPct val="115000"/>
              </a:lnSpc>
              <a:spcAft>
                <a:spcPts val="1200"/>
              </a:spcAft>
            </a:pPr>
            <a:r>
              <a:rPr lang="es-MX" sz="2400" dirty="0">
                <a:effectLst/>
                <a:latin typeface="+mj-lt"/>
                <a:ea typeface="Calibri" panose="020F0502020204030204" pitchFamily="34" charset="0"/>
                <a:cs typeface="Times New Roman" panose="02020603050405020304" pitchFamily="18" charset="0"/>
              </a:rPr>
              <a:t>Publicación en el DOF: </a:t>
            </a:r>
            <a:r>
              <a:rPr lang="es-MX" sz="2400" b="1" dirty="0">
                <a:effectLst/>
                <a:latin typeface="+mj-lt"/>
                <a:ea typeface="Calibri" panose="020F0502020204030204" pitchFamily="34" charset="0"/>
                <a:cs typeface="Times New Roman" panose="02020603050405020304" pitchFamily="18" charset="0"/>
              </a:rPr>
              <a:t>15 de junio de 1918.</a:t>
            </a:r>
          </a:p>
          <a:p>
            <a:pPr algn="just">
              <a:lnSpc>
                <a:spcPct val="115000"/>
              </a:lnSpc>
              <a:spcAft>
                <a:spcPts val="1200"/>
              </a:spcAft>
            </a:pPr>
            <a:r>
              <a:rPr lang="es-MX" sz="2400" dirty="0">
                <a:effectLst/>
                <a:latin typeface="+mj-lt"/>
                <a:ea typeface="Calibri" panose="020F0502020204030204" pitchFamily="34" charset="0"/>
                <a:cs typeface="Times New Roman" panose="02020603050405020304" pitchFamily="18" charset="0"/>
              </a:rPr>
              <a:t>Última reforma publicada en el DOF: </a:t>
            </a:r>
            <a:r>
              <a:rPr lang="es-MX" sz="2400" b="1" dirty="0">
                <a:latin typeface="+mj-lt"/>
                <a:ea typeface="Calibri" panose="020F0502020204030204" pitchFamily="34" charset="0"/>
                <a:cs typeface="Times New Roman" panose="02020603050405020304" pitchFamily="18" charset="0"/>
              </a:rPr>
              <a:t>05</a:t>
            </a:r>
            <a:r>
              <a:rPr lang="es-MX" sz="2400" b="1" dirty="0">
                <a:effectLst/>
                <a:latin typeface="+mj-lt"/>
                <a:ea typeface="Calibri" panose="020F0502020204030204" pitchFamily="34" charset="0"/>
                <a:cs typeface="Times New Roman" panose="02020603050405020304" pitchFamily="18" charset="0"/>
              </a:rPr>
              <a:t> de abril de 2018.</a:t>
            </a:r>
          </a:p>
          <a:p>
            <a:pPr marL="0" indent="0">
              <a:buNone/>
            </a:pPr>
            <a:endParaRPr lang="es-MX" dirty="0"/>
          </a:p>
        </p:txBody>
      </p:sp>
    </p:spTree>
    <p:extLst>
      <p:ext uri="{BB962C8B-B14F-4D97-AF65-F5344CB8AC3E}">
        <p14:creationId xmlns:p14="http://schemas.microsoft.com/office/powerpoint/2010/main" val="3133747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0E4C0B-07E9-B830-F77A-CE732BC858E0}"/>
              </a:ext>
            </a:extLst>
          </p:cNvPr>
          <p:cNvSpPr>
            <a:spLocks noGrp="1"/>
          </p:cNvSpPr>
          <p:nvPr>
            <p:ph type="title"/>
          </p:nvPr>
        </p:nvSpPr>
        <p:spPr/>
        <p:txBody>
          <a:bodyPr>
            <a:normAutofit/>
          </a:bodyPr>
          <a:lstStyle/>
          <a:p>
            <a:r>
              <a:rPr lang="es-MX" sz="3200" b="1" i="1" dirty="0">
                <a:effectLst/>
                <a:ea typeface="Calibri" panose="020F0502020204030204" pitchFamily="34" charset="0"/>
              </a:rPr>
              <a:t>A partir de cuándo entró en vigor:</a:t>
            </a:r>
            <a:r>
              <a:rPr lang="es-MX" sz="6000" b="1" i="1" dirty="0">
                <a:effectLst/>
              </a:rPr>
              <a:t> </a:t>
            </a:r>
            <a:endParaRPr lang="es-MX" sz="6000" b="1" i="1" dirty="0"/>
          </a:p>
        </p:txBody>
      </p:sp>
      <p:sp>
        <p:nvSpPr>
          <p:cNvPr id="3" name="Marcador de contenido 2">
            <a:extLst>
              <a:ext uri="{FF2B5EF4-FFF2-40B4-BE49-F238E27FC236}">
                <a16:creationId xmlns:a16="http://schemas.microsoft.com/office/drawing/2014/main" id="{E2105DC3-7DC6-E41E-43B2-01143D8E865A}"/>
              </a:ext>
            </a:extLst>
          </p:cNvPr>
          <p:cNvSpPr>
            <a:spLocks noGrp="1"/>
          </p:cNvSpPr>
          <p:nvPr>
            <p:ph idx="1"/>
          </p:nvPr>
        </p:nvSpPr>
        <p:spPr/>
        <p:txBody>
          <a:bodyPr/>
          <a:lstStyle/>
          <a:p>
            <a:r>
              <a:rPr lang="es-MX" sz="2400" dirty="0">
                <a:effectLst/>
                <a:latin typeface="+mj-lt"/>
                <a:ea typeface="Calibri" panose="020F0502020204030204" pitchFamily="34" charset="0"/>
                <a:cs typeface="Times New Roman" panose="02020603050405020304" pitchFamily="18" charset="0"/>
              </a:rPr>
              <a:t>Entró en vigor 365 días después de su publicación en el DOF, es decir, </a:t>
            </a:r>
            <a:r>
              <a:rPr lang="es-MX" sz="2400" b="1" dirty="0">
                <a:effectLst/>
                <a:latin typeface="+mj-lt"/>
                <a:ea typeface="Calibri" panose="020F0502020204030204" pitchFamily="34" charset="0"/>
                <a:cs typeface="Times New Roman" panose="02020603050405020304" pitchFamily="18" charset="0"/>
              </a:rPr>
              <a:t>el 15 de </a:t>
            </a:r>
            <a:r>
              <a:rPr lang="es-MX" sz="2400" b="1" dirty="0">
                <a:latin typeface="+mj-lt"/>
                <a:ea typeface="Calibri" panose="020F0502020204030204" pitchFamily="34" charset="0"/>
                <a:cs typeface="Times New Roman" panose="02020603050405020304" pitchFamily="18" charset="0"/>
              </a:rPr>
              <a:t>junio </a:t>
            </a:r>
            <a:r>
              <a:rPr lang="es-MX" sz="2400" b="1" dirty="0">
                <a:effectLst/>
                <a:latin typeface="+mj-lt"/>
                <a:ea typeface="Calibri" panose="020F0502020204030204" pitchFamily="34" charset="0"/>
                <a:cs typeface="Times New Roman" panose="02020603050405020304" pitchFamily="18" charset="0"/>
              </a:rPr>
              <a:t>de 2019.</a:t>
            </a:r>
          </a:p>
          <a:p>
            <a:pPr marL="0" indent="0">
              <a:buNone/>
            </a:pPr>
            <a:endParaRPr lang="es-MX" dirty="0"/>
          </a:p>
        </p:txBody>
      </p:sp>
    </p:spTree>
    <p:extLst>
      <p:ext uri="{BB962C8B-B14F-4D97-AF65-F5344CB8AC3E}">
        <p14:creationId xmlns:p14="http://schemas.microsoft.com/office/powerpoint/2010/main" val="2040411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E0C8DE-A516-B9FC-5374-F1B5A39A06EB}"/>
              </a:ext>
            </a:extLst>
          </p:cNvPr>
          <p:cNvSpPr>
            <a:spLocks noGrp="1"/>
          </p:cNvSpPr>
          <p:nvPr>
            <p:ph type="title"/>
          </p:nvPr>
        </p:nvSpPr>
        <p:spPr/>
        <p:txBody>
          <a:bodyPr>
            <a:normAutofit/>
          </a:bodyPr>
          <a:lstStyle/>
          <a:p>
            <a:r>
              <a:rPr lang="es-MX" sz="3200" b="1" i="1" dirty="0">
                <a:effectLst/>
                <a:ea typeface="Calibri" panose="020F0502020204030204" pitchFamily="34" charset="0"/>
                <a:cs typeface="Times New Roman" panose="02020603050405020304" pitchFamily="18" charset="0"/>
              </a:rPr>
              <a:t>De qué artículo de la Constitución Política de los Estados Unidos Mexicanos emana la Ley:</a:t>
            </a:r>
            <a:endParaRPr lang="es-MX" sz="3200" dirty="0"/>
          </a:p>
        </p:txBody>
      </p:sp>
      <p:sp>
        <p:nvSpPr>
          <p:cNvPr id="3" name="Marcador de contenido 2">
            <a:extLst>
              <a:ext uri="{FF2B5EF4-FFF2-40B4-BE49-F238E27FC236}">
                <a16:creationId xmlns:a16="http://schemas.microsoft.com/office/drawing/2014/main" id="{E6B577D2-FCB9-8CF3-3089-69B52C8E2D1A}"/>
              </a:ext>
            </a:extLst>
          </p:cNvPr>
          <p:cNvSpPr>
            <a:spLocks noGrp="1"/>
          </p:cNvSpPr>
          <p:nvPr>
            <p:ph idx="1"/>
          </p:nvPr>
        </p:nvSpPr>
        <p:spPr/>
        <p:txBody>
          <a:bodyPr/>
          <a:lstStyle/>
          <a:p>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pPr algn="just"/>
            <a:r>
              <a:rPr lang="es-MX" sz="2400" dirty="0">
                <a:effectLst/>
                <a:latin typeface="+mj-lt"/>
                <a:ea typeface="Calibri" panose="020F0502020204030204" pitchFamily="34" charset="0"/>
                <a:cs typeface="Times New Roman" panose="02020603050405020304" pitchFamily="18" charset="0"/>
              </a:rPr>
              <a:t>En el </a:t>
            </a:r>
            <a:r>
              <a:rPr lang="es-MX" sz="2400" b="1" dirty="0">
                <a:effectLst/>
                <a:latin typeface="+mj-lt"/>
                <a:ea typeface="Calibri" panose="020F0502020204030204" pitchFamily="34" charset="0"/>
                <a:cs typeface="Times New Roman" panose="02020603050405020304" pitchFamily="18" charset="0"/>
              </a:rPr>
              <a:t>Artículo 73, fracción XXIX-T</a:t>
            </a:r>
            <a:r>
              <a:rPr lang="es-MX" sz="2400" dirty="0">
                <a:effectLst/>
                <a:latin typeface="+mj-lt"/>
                <a:ea typeface="Calibri" panose="020F0502020204030204" pitchFamily="34" charset="0"/>
                <a:cs typeface="Times New Roman" panose="02020603050405020304" pitchFamily="18" charset="0"/>
              </a:rPr>
              <a:t>, se estable la facultad del Congreso:  “</a:t>
            </a:r>
            <a:r>
              <a:rPr lang="es-ES" sz="2400" dirty="0">
                <a:effectLst/>
                <a:latin typeface="+mj-lt"/>
                <a:ea typeface="Calibri" panose="020F0502020204030204" pitchFamily="34" charset="0"/>
                <a:cs typeface="Times New Roman" panose="02020603050405020304" pitchFamily="18" charset="0"/>
              </a:rPr>
              <a:t>Para expedir la ley general que establezca la organización y administración homogénea de los archivos de la Federación, de las entidades federativas, de los Municipios y de las demarcaciones territoriales de la Ciudad de México, y determine las bases de organización y funcionamiento del Sistema Nacional de Archivos. </a:t>
            </a:r>
            <a:r>
              <a:rPr lang="es-MX" sz="2400" dirty="0">
                <a:effectLst/>
                <a:latin typeface="+mj-lt"/>
                <a:ea typeface="Calibri" panose="020F0502020204030204" pitchFamily="34" charset="0"/>
                <a:cs typeface="Times New Roman" panose="02020603050405020304" pitchFamily="18" charset="0"/>
              </a:rPr>
              <a:t>“</a:t>
            </a:r>
          </a:p>
          <a:p>
            <a:pPr marL="0" indent="0">
              <a:buNone/>
            </a:pPr>
            <a:endParaRPr lang="es-MX" dirty="0"/>
          </a:p>
        </p:txBody>
      </p:sp>
    </p:spTree>
    <p:extLst>
      <p:ext uri="{BB962C8B-B14F-4D97-AF65-F5344CB8AC3E}">
        <p14:creationId xmlns:p14="http://schemas.microsoft.com/office/powerpoint/2010/main" val="4111806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7BFEF4-1206-FEA4-B788-2DBB66B91418}"/>
              </a:ext>
            </a:extLst>
          </p:cNvPr>
          <p:cNvSpPr>
            <a:spLocks noGrp="1"/>
          </p:cNvSpPr>
          <p:nvPr>
            <p:ph type="title"/>
          </p:nvPr>
        </p:nvSpPr>
        <p:spPr/>
        <p:txBody>
          <a:bodyPr>
            <a:normAutofit/>
          </a:bodyPr>
          <a:lstStyle/>
          <a:p>
            <a:r>
              <a:rPr lang="es-MX" sz="3200" b="1" i="1" dirty="0">
                <a:ea typeface="Calibri" panose="020F0502020204030204" pitchFamily="34" charset="0"/>
                <a:cs typeface="Times New Roman" panose="02020603050405020304" pitchFamily="18" charset="0"/>
              </a:rPr>
              <a:t>¿</a:t>
            </a:r>
            <a:r>
              <a:rPr lang="es-MX" sz="3200" b="1" i="1" dirty="0">
                <a:effectLst/>
                <a:ea typeface="Calibri" panose="020F0502020204030204" pitchFamily="34" charset="0"/>
                <a:cs typeface="Times New Roman" panose="02020603050405020304" pitchFamily="18" charset="0"/>
              </a:rPr>
              <a:t>Cuál es su principal objetivo?</a:t>
            </a:r>
            <a:endParaRPr lang="es-MX" sz="6000" i="1" dirty="0"/>
          </a:p>
        </p:txBody>
      </p:sp>
      <p:sp>
        <p:nvSpPr>
          <p:cNvPr id="3" name="Marcador de contenido 2">
            <a:extLst>
              <a:ext uri="{FF2B5EF4-FFF2-40B4-BE49-F238E27FC236}">
                <a16:creationId xmlns:a16="http://schemas.microsoft.com/office/drawing/2014/main" id="{4E7949EA-569B-D543-59F0-4BC21197E512}"/>
              </a:ext>
            </a:extLst>
          </p:cNvPr>
          <p:cNvSpPr>
            <a:spLocks noGrp="1"/>
          </p:cNvSpPr>
          <p:nvPr>
            <p:ph idx="1"/>
          </p:nvPr>
        </p:nvSpPr>
        <p:spPr/>
        <p:txBody>
          <a:bodyPr>
            <a:normAutofit fontScale="92500" lnSpcReduction="10000"/>
          </a:bodyPr>
          <a:lstStyle/>
          <a:p>
            <a:pPr marL="342900" lvl="0" indent="-342900" algn="just">
              <a:lnSpc>
                <a:spcPct val="115000"/>
              </a:lnSpc>
              <a:spcAft>
                <a:spcPts val="600"/>
              </a:spcAft>
              <a:buFont typeface="Symbol" pitchFamily="2" charset="2"/>
              <a:buChar char=""/>
            </a:pPr>
            <a:r>
              <a:rPr lang="es-ES" sz="2400" dirty="0">
                <a:effectLst/>
                <a:latin typeface="+mj-lt"/>
                <a:ea typeface="Calibri" panose="020F0502020204030204" pitchFamily="34" charset="0"/>
                <a:cs typeface="Times New Roman" panose="02020603050405020304" pitchFamily="18" charset="0"/>
              </a:rPr>
              <a:t>Objeto establecer los principios y bases generales para la organización y conservación, administración y preservación homogénea de los archivos en posesión de cualquier autoridad, entidad, órgano y organismo de los poderes Legislativo, Ejecutivo y Judicial, órganos autónomos, partidos políticos, fideicomisos y fondos públicos, así como de cualquier persona física, moral o sindicato que reciba y ejerza recursos públicos o realice actos de autoridad de la federación, las entidades federativas y los municipios.  </a:t>
            </a:r>
          </a:p>
          <a:p>
            <a:pPr marL="342900" lvl="0" indent="-342900" algn="just">
              <a:lnSpc>
                <a:spcPct val="115000"/>
              </a:lnSpc>
              <a:spcAft>
                <a:spcPts val="600"/>
              </a:spcAft>
              <a:buFont typeface="Symbol" pitchFamily="2" charset="2"/>
              <a:buChar char=""/>
            </a:pPr>
            <a:r>
              <a:rPr lang="es-ES" sz="2400" dirty="0">
                <a:effectLst/>
                <a:latin typeface="+mj-lt"/>
                <a:ea typeface="Calibri" panose="020F0502020204030204" pitchFamily="34" charset="0"/>
                <a:cs typeface="Times New Roman" panose="02020603050405020304" pitchFamily="18" charset="0"/>
              </a:rPr>
              <a:t>Así como determinar las bases de organización y funcionamiento del Sistema Nacional de Archivos y fomentar el resguardo, difusión y acceso público de archivos privados de relevancia histórica, social, cultural, científica y técnica de la Nación</a:t>
            </a:r>
          </a:p>
          <a:p>
            <a:endParaRPr lang="es-MX" dirty="0"/>
          </a:p>
        </p:txBody>
      </p:sp>
    </p:spTree>
    <p:extLst>
      <p:ext uri="{BB962C8B-B14F-4D97-AF65-F5344CB8AC3E}">
        <p14:creationId xmlns:p14="http://schemas.microsoft.com/office/powerpoint/2010/main" val="1431119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EACA0B-FDC4-4375-130F-2A78A4280C28}"/>
              </a:ext>
            </a:extLst>
          </p:cNvPr>
          <p:cNvSpPr>
            <a:spLocks noGrp="1"/>
          </p:cNvSpPr>
          <p:nvPr>
            <p:ph type="title"/>
          </p:nvPr>
        </p:nvSpPr>
        <p:spPr/>
        <p:txBody>
          <a:bodyPr>
            <a:normAutofit/>
          </a:bodyPr>
          <a:lstStyle/>
          <a:p>
            <a:r>
              <a:rPr lang="es-MX" sz="3200" b="1" i="1" dirty="0"/>
              <a:t>A QUIENES APLICA:</a:t>
            </a:r>
          </a:p>
        </p:txBody>
      </p:sp>
      <p:sp>
        <p:nvSpPr>
          <p:cNvPr id="3" name="Marcador de contenido 2">
            <a:extLst>
              <a:ext uri="{FF2B5EF4-FFF2-40B4-BE49-F238E27FC236}">
                <a16:creationId xmlns:a16="http://schemas.microsoft.com/office/drawing/2014/main" id="{7DC9D8CF-3162-190D-AC43-97E9BA20699C}"/>
              </a:ext>
            </a:extLst>
          </p:cNvPr>
          <p:cNvSpPr>
            <a:spLocks noGrp="1"/>
          </p:cNvSpPr>
          <p:nvPr>
            <p:ph idx="1"/>
          </p:nvPr>
        </p:nvSpPr>
        <p:spPr/>
        <p:txBody>
          <a:bodyPr>
            <a:normAutofit fontScale="92500" lnSpcReduction="10000"/>
          </a:bodyPr>
          <a:lstStyle/>
          <a:p>
            <a:r>
              <a:rPr lang="es-ES" sz="2400" dirty="0">
                <a:latin typeface="+mj-lt"/>
                <a:cs typeface="Times New Roman" panose="02020603050405020304" pitchFamily="18" charset="0"/>
              </a:rPr>
              <a:t>Esta Ley en su carácter público es aplicable a todo el territorio nacional y a los tres niveles de gobierno.</a:t>
            </a:r>
          </a:p>
          <a:p>
            <a:r>
              <a:rPr lang="es-ES" sz="2400" dirty="0">
                <a:latin typeface="+mj-lt"/>
                <a:cs typeface="Times New Roman" panose="02020603050405020304" pitchFamily="18" charset="0"/>
              </a:rPr>
              <a:t>Autoridad, entidad, órgano y organismo de los poderes legislativo, ejecutivo y judicial.</a:t>
            </a:r>
          </a:p>
          <a:p>
            <a:r>
              <a:rPr lang="es-ES" sz="2400" dirty="0">
                <a:latin typeface="+mj-lt"/>
                <a:cs typeface="Times New Roman" panose="02020603050405020304" pitchFamily="18" charset="0"/>
              </a:rPr>
              <a:t>Órganos autónomos, partidos políticos fideicomisos y fondos públicos.</a:t>
            </a:r>
          </a:p>
          <a:p>
            <a:r>
              <a:rPr lang="es-ES" sz="2400" dirty="0">
                <a:latin typeface="+mj-lt"/>
                <a:cs typeface="Times New Roman" panose="02020603050405020304" pitchFamily="18" charset="0"/>
              </a:rPr>
              <a:t>Personas físicas o morales que cuenten con archivos privados de interés público.</a:t>
            </a:r>
          </a:p>
          <a:p>
            <a:r>
              <a:rPr lang="es-ES" sz="2400" dirty="0">
                <a:latin typeface="+mj-lt"/>
                <a:cs typeface="Times New Roman" panose="02020603050405020304" pitchFamily="18" charset="0"/>
              </a:rPr>
              <a:t>Personas físicas, morales o sindicatos que reciban y ejerzan recursos públicos o que realicen actos de autoridad.</a:t>
            </a:r>
            <a:br>
              <a:rPr lang="es-MX" sz="1800" dirty="0">
                <a:effectLst/>
                <a:latin typeface="Arial" panose="020B0604020202020204" pitchFamily="34" charset="0"/>
              </a:rPr>
            </a:br>
            <a:endParaRPr lang="es-MX" sz="2000" dirty="0"/>
          </a:p>
          <a:p>
            <a:endParaRPr lang="es-MX" sz="2400" dirty="0">
              <a:effectLst/>
              <a:latin typeface="+mj-lt"/>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10520399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B78AB-1706-95F4-6D61-1BD4BF78CB53}"/>
              </a:ext>
            </a:extLst>
          </p:cNvPr>
          <p:cNvSpPr>
            <a:spLocks noGrp="1"/>
          </p:cNvSpPr>
          <p:nvPr>
            <p:ph type="title"/>
          </p:nvPr>
        </p:nvSpPr>
        <p:spPr/>
        <p:txBody>
          <a:bodyPr>
            <a:normAutofit/>
          </a:bodyPr>
          <a:lstStyle/>
          <a:p>
            <a:r>
              <a:rPr lang="es-MX" sz="3200" b="1" i="1" dirty="0"/>
              <a:t>CONTENIDO:</a:t>
            </a:r>
          </a:p>
        </p:txBody>
      </p:sp>
      <p:sp>
        <p:nvSpPr>
          <p:cNvPr id="3" name="Marcador de contenido 2">
            <a:extLst>
              <a:ext uri="{FF2B5EF4-FFF2-40B4-BE49-F238E27FC236}">
                <a16:creationId xmlns:a16="http://schemas.microsoft.com/office/drawing/2014/main" id="{0C85A3CA-E732-083B-DF0C-F4F869E511A2}"/>
              </a:ext>
            </a:extLst>
          </p:cNvPr>
          <p:cNvSpPr>
            <a:spLocks noGrp="1"/>
          </p:cNvSpPr>
          <p:nvPr>
            <p:ph idx="1"/>
          </p:nvPr>
        </p:nvSpPr>
        <p:spPr/>
        <p:txBody>
          <a:bodyPr/>
          <a:lstStyle/>
          <a:p>
            <a:pPr marL="0" indent="0" algn="just">
              <a:lnSpc>
                <a:spcPct val="107000"/>
              </a:lnSpc>
              <a:spcAft>
                <a:spcPts val="800"/>
              </a:spcAft>
              <a:buNone/>
            </a:pPr>
            <a:r>
              <a:rPr lang="es-MX" sz="2200" dirty="0">
                <a:latin typeface="+mj-lt"/>
                <a:cs typeface="Times New Roman" panose="02020603050405020304" pitchFamily="18" charset="0"/>
              </a:rPr>
              <a:t>Libro Primero: De la Organización y Administración de los Archivos </a:t>
            </a:r>
          </a:p>
          <a:p>
            <a:pPr marL="342900" lvl="0" indent="-342900" algn="just">
              <a:lnSpc>
                <a:spcPct val="107000"/>
              </a:lnSpc>
              <a:buFont typeface="Symbol" panose="05050102010706020507" pitchFamily="18" charset="2"/>
              <a:buChar char=""/>
            </a:pPr>
            <a:r>
              <a:rPr lang="es-MX" sz="2200" dirty="0">
                <a:latin typeface="+mj-lt"/>
                <a:cs typeface="Times New Roman" panose="02020603050405020304" pitchFamily="18" charset="0"/>
              </a:rPr>
              <a:t>Título Primero: De la Organización y Funcionamiento </a:t>
            </a:r>
          </a:p>
          <a:p>
            <a:pPr marL="342900" lvl="0" indent="-342900" algn="just">
              <a:lnSpc>
                <a:spcPct val="107000"/>
              </a:lnSpc>
              <a:buFont typeface="Symbol" panose="05050102010706020507" pitchFamily="18" charset="2"/>
              <a:buChar char=""/>
            </a:pPr>
            <a:r>
              <a:rPr lang="es-MX" sz="2200" dirty="0">
                <a:latin typeface="+mj-lt"/>
                <a:cs typeface="Times New Roman" panose="02020603050405020304" pitchFamily="18" charset="0"/>
              </a:rPr>
              <a:t>Título Segundo: Del Patrimonio del Archivo General de la Nación </a:t>
            </a:r>
          </a:p>
          <a:p>
            <a:pPr marL="342900" lvl="0" indent="-342900" algn="just">
              <a:lnSpc>
                <a:spcPct val="107000"/>
              </a:lnSpc>
              <a:buFont typeface="Symbol" panose="05050102010706020507" pitchFamily="18" charset="2"/>
              <a:buChar char=""/>
            </a:pPr>
            <a:r>
              <a:rPr lang="es-MX" sz="2200" dirty="0">
                <a:latin typeface="+mj-lt"/>
                <a:cs typeface="Times New Roman" panose="02020603050405020304" pitchFamily="18" charset="0"/>
              </a:rPr>
              <a:t>Título Tercero: De la Valoración y Conservación de los Archivos </a:t>
            </a:r>
          </a:p>
          <a:p>
            <a:pPr marL="342900" lvl="0" indent="-342900" algn="just">
              <a:lnSpc>
                <a:spcPct val="107000"/>
              </a:lnSpc>
              <a:buFont typeface="Symbol" panose="05050102010706020507" pitchFamily="18" charset="2"/>
              <a:buChar char=""/>
            </a:pPr>
            <a:r>
              <a:rPr lang="es-MX" sz="2200" dirty="0">
                <a:latin typeface="+mj-lt"/>
                <a:cs typeface="Times New Roman" panose="02020603050405020304" pitchFamily="18" charset="0"/>
              </a:rPr>
              <a:t>Título Cuarto: Del Sistema Nacional de Archivos • </a:t>
            </a:r>
          </a:p>
          <a:p>
            <a:pPr marL="342900" lvl="0" indent="-342900" algn="just">
              <a:lnSpc>
                <a:spcPct val="107000"/>
              </a:lnSpc>
              <a:spcAft>
                <a:spcPts val="800"/>
              </a:spcAft>
              <a:buFont typeface="Symbol" panose="05050102010706020507" pitchFamily="18" charset="2"/>
              <a:buChar char=""/>
            </a:pPr>
            <a:r>
              <a:rPr lang="es-MX" sz="2200" dirty="0">
                <a:latin typeface="+mj-lt"/>
                <a:cs typeface="Times New Roman" panose="02020603050405020304" pitchFamily="18" charset="0"/>
              </a:rPr>
              <a:t>Título Quinto: Del Patrimonio Documental de la Nación y la Cultura Archivística</a:t>
            </a:r>
          </a:p>
          <a:p>
            <a:endParaRPr lang="es-MX" dirty="0"/>
          </a:p>
        </p:txBody>
      </p:sp>
    </p:spTree>
    <p:extLst>
      <p:ext uri="{BB962C8B-B14F-4D97-AF65-F5344CB8AC3E}">
        <p14:creationId xmlns:p14="http://schemas.microsoft.com/office/powerpoint/2010/main" val="183135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B78AB-1706-95F4-6D61-1BD4BF78CB53}"/>
              </a:ext>
            </a:extLst>
          </p:cNvPr>
          <p:cNvSpPr>
            <a:spLocks noGrp="1"/>
          </p:cNvSpPr>
          <p:nvPr>
            <p:ph type="title"/>
          </p:nvPr>
        </p:nvSpPr>
        <p:spPr/>
        <p:txBody>
          <a:bodyPr>
            <a:normAutofit/>
          </a:bodyPr>
          <a:lstStyle/>
          <a:p>
            <a:r>
              <a:rPr lang="es-MX" sz="3200" b="1" i="1" dirty="0"/>
              <a:t>CONTENIDO:</a:t>
            </a:r>
          </a:p>
        </p:txBody>
      </p:sp>
      <p:sp>
        <p:nvSpPr>
          <p:cNvPr id="3" name="Marcador de contenido 2">
            <a:extLst>
              <a:ext uri="{FF2B5EF4-FFF2-40B4-BE49-F238E27FC236}">
                <a16:creationId xmlns:a16="http://schemas.microsoft.com/office/drawing/2014/main" id="{0C85A3CA-E732-083B-DF0C-F4F869E511A2}"/>
              </a:ext>
            </a:extLst>
          </p:cNvPr>
          <p:cNvSpPr>
            <a:spLocks noGrp="1"/>
          </p:cNvSpPr>
          <p:nvPr>
            <p:ph idx="1"/>
          </p:nvPr>
        </p:nvSpPr>
        <p:spPr>
          <a:xfrm>
            <a:off x="700635" y="1772239"/>
            <a:ext cx="10691265" cy="4156975"/>
          </a:xfrm>
        </p:spPr>
        <p:txBody>
          <a:bodyPr>
            <a:normAutofit/>
          </a:bodyPr>
          <a:lstStyle/>
          <a:p>
            <a:pPr marL="0" indent="0" algn="just">
              <a:lnSpc>
                <a:spcPct val="107000"/>
              </a:lnSpc>
              <a:spcAft>
                <a:spcPts val="800"/>
              </a:spcAft>
              <a:buNone/>
            </a:pPr>
            <a:r>
              <a:rPr lang="es-ES" sz="2200" dirty="0">
                <a:latin typeface="+mj-lt"/>
                <a:cs typeface="Times New Roman" panose="02020603050405020304" pitchFamily="18" charset="0"/>
              </a:rPr>
              <a:t>Libro Segundo: Del Archivo General de la Nación</a:t>
            </a: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Primero: De las Infracciones Administrativas </a:t>
            </a: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Segundo: De los Delitos Contra los Archivos</a:t>
            </a:r>
          </a:p>
          <a:p>
            <a:pPr marL="0" indent="0" algn="just">
              <a:lnSpc>
                <a:spcPct val="107000"/>
              </a:lnSpc>
              <a:spcAft>
                <a:spcPts val="800"/>
              </a:spcAft>
              <a:buNone/>
            </a:pPr>
            <a:endParaRPr lang="es-ES" sz="1000" dirty="0">
              <a:latin typeface="+mj-lt"/>
              <a:cs typeface="Times New Roman" panose="02020603050405020304" pitchFamily="18" charset="0"/>
            </a:endParaRPr>
          </a:p>
          <a:p>
            <a:pPr marL="0" indent="0" algn="just">
              <a:lnSpc>
                <a:spcPct val="107000"/>
              </a:lnSpc>
              <a:spcAft>
                <a:spcPts val="800"/>
              </a:spcAft>
              <a:buNone/>
            </a:pPr>
            <a:r>
              <a:rPr lang="es-ES" sz="2200" dirty="0">
                <a:latin typeface="+mj-lt"/>
                <a:cs typeface="Times New Roman" panose="02020603050405020304" pitchFamily="18" charset="0"/>
              </a:rPr>
              <a:t>Libro Tercero: De las Infracciones Administrativas y Delitos en Materia de Archivos</a:t>
            </a: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Primero: De las Infracciones Administrativas </a:t>
            </a: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Segundo: De los Delitos Contra los Archivos</a:t>
            </a:r>
          </a:p>
          <a:p>
            <a:endParaRPr lang="es-MX" dirty="0"/>
          </a:p>
        </p:txBody>
      </p:sp>
    </p:spTree>
    <p:extLst>
      <p:ext uri="{BB962C8B-B14F-4D97-AF65-F5344CB8AC3E}">
        <p14:creationId xmlns:p14="http://schemas.microsoft.com/office/powerpoint/2010/main" val="1679078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p:txBody>
          <a:bodyPr/>
          <a:lstStyle/>
          <a:p>
            <a:pPr algn="just">
              <a:lnSpc>
                <a:spcPct val="107000"/>
              </a:lnSpc>
              <a:spcAft>
                <a:spcPts val="800"/>
              </a:spcAft>
            </a:pPr>
            <a:r>
              <a:rPr lang="es-MX" sz="2200" b="1" dirty="0">
                <a:latin typeface="+mj-lt"/>
                <a:cs typeface="Times New Roman" panose="02020603050405020304" pitchFamily="18" charset="0"/>
              </a:rPr>
              <a:t>Acervo:</a:t>
            </a:r>
            <a:r>
              <a:rPr lang="es-MX" sz="2200" dirty="0">
                <a:latin typeface="+mj-lt"/>
                <a:cs typeface="Times New Roman" panose="02020603050405020304" pitchFamily="18" charset="0"/>
              </a:rPr>
              <a:t> Al conjunto de documentos producidos y recibidos por los sujetos obligados en el ejercicio de sus atribuciones y funciones con independencia del soporte, espacio o lugar que se resguarden.</a:t>
            </a:r>
          </a:p>
          <a:p>
            <a:pPr algn="just">
              <a:lnSpc>
                <a:spcPct val="107000"/>
              </a:lnSpc>
              <a:spcAft>
                <a:spcPts val="800"/>
              </a:spcAft>
            </a:pPr>
            <a:r>
              <a:rPr lang="es-MX" sz="2200" b="1" dirty="0">
                <a:latin typeface="+mj-lt"/>
                <a:cs typeface="Times New Roman" panose="02020603050405020304" pitchFamily="18" charset="0"/>
              </a:rPr>
              <a:t>Actividad archivística:</a:t>
            </a:r>
            <a:r>
              <a:rPr lang="es-MX" sz="2200" dirty="0">
                <a:latin typeface="+mj-lt"/>
                <a:cs typeface="Times New Roman" panose="02020603050405020304" pitchFamily="18" charset="0"/>
              </a:rPr>
              <a:t> Al conjunto de acciones encaminadas a administrar, organizar, conservar y difundir documentos de archivo.</a:t>
            </a:r>
          </a:p>
          <a:p>
            <a:pPr algn="just">
              <a:lnSpc>
                <a:spcPct val="107000"/>
              </a:lnSpc>
              <a:spcAft>
                <a:spcPts val="800"/>
              </a:spcAft>
            </a:pPr>
            <a:r>
              <a:rPr lang="es-MX" sz="2200" b="1" dirty="0">
                <a:latin typeface="+mj-lt"/>
                <a:cs typeface="Times New Roman" panose="02020603050405020304" pitchFamily="18" charset="0"/>
              </a:rPr>
              <a:t>Archivo:</a:t>
            </a:r>
            <a:r>
              <a:rPr lang="es-MX" sz="2200" dirty="0">
                <a:latin typeface="+mj-lt"/>
                <a:cs typeface="Times New Roman" panose="02020603050405020304" pitchFamily="18" charset="0"/>
              </a:rPr>
              <a:t> Al conjunto organizado de documentos producidos o recibidos por los sujetos obligados en el ejercicio de sus atribuciones y funciones, con independencia del soporte, espacio o lugar que se resguarden.</a:t>
            </a:r>
          </a:p>
          <a:p>
            <a:endParaRPr lang="es-MX" dirty="0"/>
          </a:p>
        </p:txBody>
      </p:sp>
    </p:spTree>
    <p:extLst>
      <p:ext uri="{BB962C8B-B14F-4D97-AF65-F5344CB8AC3E}">
        <p14:creationId xmlns:p14="http://schemas.microsoft.com/office/powerpoint/2010/main" val="3044427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p:txBody>
          <a:bodyPr>
            <a:normAutofit lnSpcReduction="10000"/>
          </a:bodyPr>
          <a:lstStyle/>
          <a:p>
            <a:pPr algn="just">
              <a:lnSpc>
                <a:spcPct val="107000"/>
              </a:lnSpc>
              <a:spcAft>
                <a:spcPts val="800"/>
              </a:spcAft>
            </a:pPr>
            <a:r>
              <a:rPr lang="es-ES" sz="2200" b="1" dirty="0">
                <a:latin typeface="+mj-lt"/>
                <a:cs typeface="Times New Roman" panose="02020603050405020304" pitchFamily="18" charset="0"/>
              </a:rPr>
              <a:t>Archivo de concentración: </a:t>
            </a:r>
            <a:r>
              <a:rPr lang="es-ES" sz="2200" dirty="0">
                <a:latin typeface="+mj-lt"/>
                <a:cs typeface="Times New Roman" panose="02020603050405020304" pitchFamily="18" charset="0"/>
              </a:rPr>
              <a:t>Al integrado por documentos transferidos desde las áreas o unidades productoras, cuyo uso y consulta es esporádica y que permanecen en él hasta su disposición documental.</a:t>
            </a:r>
          </a:p>
          <a:p>
            <a:pPr algn="just">
              <a:lnSpc>
                <a:spcPct val="107000"/>
              </a:lnSpc>
              <a:spcAft>
                <a:spcPts val="800"/>
              </a:spcAft>
            </a:pPr>
            <a:r>
              <a:rPr lang="es-ES" sz="2200" b="1" dirty="0">
                <a:latin typeface="+mj-lt"/>
                <a:cs typeface="Times New Roman" panose="02020603050405020304" pitchFamily="18" charset="0"/>
              </a:rPr>
              <a:t>Baja documental: </a:t>
            </a:r>
            <a:r>
              <a:rPr lang="es-ES" sz="2200" dirty="0">
                <a:latin typeface="+mj-lt"/>
                <a:cs typeface="Times New Roman" panose="02020603050405020304" pitchFamily="18" charset="0"/>
              </a:rPr>
              <a:t>A la eliminación de aquella documentación que haya prescrito su vigencia, valores documentales y, en su caso, plazos de conservación. y que no posea valores históricos, de acuerdo con la Ley y las disposiciones jurídicas aplicables.</a:t>
            </a:r>
          </a:p>
          <a:p>
            <a:pPr algn="just">
              <a:lnSpc>
                <a:spcPct val="107000"/>
              </a:lnSpc>
              <a:spcAft>
                <a:spcPts val="800"/>
              </a:spcAft>
            </a:pPr>
            <a:r>
              <a:rPr lang="es-ES" sz="2200" b="1" dirty="0">
                <a:latin typeface="+mj-lt"/>
                <a:cs typeface="Times New Roman" panose="02020603050405020304" pitchFamily="18" charset="0"/>
              </a:rPr>
              <a:t>Catálogo de disposición documental: </a:t>
            </a:r>
            <a:r>
              <a:rPr lang="es-ES" sz="2200" dirty="0">
                <a:latin typeface="+mj-lt"/>
                <a:cs typeface="Times New Roman" panose="02020603050405020304" pitchFamily="18" charset="0"/>
              </a:rPr>
              <a:t>Al registro general y sistemático que establece los valores documentales, la vigencia documental, los plazos de conservación y la disposición documental.</a:t>
            </a:r>
          </a:p>
          <a:p>
            <a:endParaRPr lang="es-MX" dirty="0"/>
          </a:p>
        </p:txBody>
      </p:sp>
    </p:spTree>
    <p:extLst>
      <p:ext uri="{BB962C8B-B14F-4D97-AF65-F5344CB8AC3E}">
        <p14:creationId xmlns:p14="http://schemas.microsoft.com/office/powerpoint/2010/main" val="1804205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a:xfrm>
            <a:off x="700635" y="1904215"/>
            <a:ext cx="10691265" cy="4232389"/>
          </a:xfrm>
        </p:spPr>
        <p:txBody>
          <a:bodyPr>
            <a:normAutofit lnSpcReduction="10000"/>
          </a:bodyPr>
          <a:lstStyle/>
          <a:p>
            <a:pPr algn="just">
              <a:lnSpc>
                <a:spcPct val="107000"/>
              </a:lnSpc>
              <a:spcAft>
                <a:spcPts val="800"/>
              </a:spcAft>
            </a:pPr>
            <a:r>
              <a:rPr lang="es-ES" sz="2200" b="1" dirty="0">
                <a:latin typeface="+mj-lt"/>
                <a:cs typeface="Times New Roman" panose="02020603050405020304" pitchFamily="18" charset="0"/>
              </a:rPr>
              <a:t>Disposición documental: </a:t>
            </a:r>
            <a:r>
              <a:rPr lang="es-ES" sz="2200" dirty="0">
                <a:latin typeface="+mj-lt"/>
                <a:cs typeface="Times New Roman" panose="02020603050405020304" pitchFamily="18" charset="0"/>
              </a:rPr>
              <a:t>A la selección sistemática de los expedientes de los archivos de trámite o concentración cuya vigencia documental o uso ha prescrito, con el fin de realizar transferencias ordenadas o bajas documentales.</a:t>
            </a:r>
          </a:p>
          <a:p>
            <a:pPr algn="just">
              <a:lnSpc>
                <a:spcPct val="107000"/>
              </a:lnSpc>
              <a:spcAft>
                <a:spcPts val="800"/>
              </a:spcAft>
            </a:pPr>
            <a:r>
              <a:rPr lang="es-ES" sz="2200" b="1" dirty="0">
                <a:latin typeface="+mj-lt"/>
                <a:cs typeface="Times New Roman" panose="02020603050405020304" pitchFamily="18" charset="0"/>
              </a:rPr>
              <a:t>Ficha técnica de valoración documental: </a:t>
            </a:r>
            <a:r>
              <a:rPr lang="es-ES" sz="2200" dirty="0">
                <a:latin typeface="+mj-lt"/>
                <a:cs typeface="Times New Roman" panose="02020603050405020304" pitchFamily="18" charset="0"/>
              </a:rPr>
              <a:t>Al instrumento que permite identificar, analizar y establecer el contexto y valoración de la serie documental.</a:t>
            </a:r>
          </a:p>
          <a:p>
            <a:pPr algn="just">
              <a:lnSpc>
                <a:spcPct val="107000"/>
              </a:lnSpc>
              <a:spcAft>
                <a:spcPts val="800"/>
              </a:spcAft>
            </a:pPr>
            <a:r>
              <a:rPr lang="es-ES" sz="2200" b="1" dirty="0">
                <a:latin typeface="+mj-lt"/>
                <a:cs typeface="Times New Roman" panose="02020603050405020304" pitchFamily="18" charset="0"/>
              </a:rPr>
              <a:t>Sujetos obligados: </a:t>
            </a:r>
            <a:r>
              <a:rPr lang="es-ES" sz="2200" dirty="0">
                <a:latin typeface="+mj-lt"/>
                <a:cs typeface="Times New Roman" panose="02020603050405020304" pitchFamily="18" charset="0"/>
              </a:rPr>
              <a:t>A cualquier autoridad, entidad, órgano y organismo de los Poderes Legislativo, Ejecutivo y Judicial, órganos autónomos, partidos políticos, fideicomisos y fondos públicos. así como cualquier persona física, moral o sindicato que reciba y ejerza recursos públicos o realice actos de autoridad de la federación, las entidades federativas y los municipios, así como a las personas físicas o morales que cuenten con archivos privados de interés público.</a:t>
            </a:r>
          </a:p>
          <a:p>
            <a:endParaRPr lang="es-MX" dirty="0"/>
          </a:p>
        </p:txBody>
      </p:sp>
    </p:spTree>
    <p:extLst>
      <p:ext uri="{BB962C8B-B14F-4D97-AF65-F5344CB8AC3E}">
        <p14:creationId xmlns:p14="http://schemas.microsoft.com/office/powerpoint/2010/main" val="1793165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0E4C0B-07E9-B830-F77A-CE732BC858E0}"/>
              </a:ext>
            </a:extLst>
          </p:cNvPr>
          <p:cNvSpPr>
            <a:spLocks noGrp="1"/>
          </p:cNvSpPr>
          <p:nvPr>
            <p:ph type="title"/>
          </p:nvPr>
        </p:nvSpPr>
        <p:spPr/>
        <p:txBody>
          <a:bodyPr>
            <a:normAutofit/>
          </a:bodyPr>
          <a:lstStyle/>
          <a:p>
            <a:r>
              <a:rPr lang="es-MX" sz="3200" b="1" i="1" dirty="0">
                <a:effectLst/>
                <a:ea typeface="Calibri" panose="020F0502020204030204" pitchFamily="34" charset="0"/>
              </a:rPr>
              <a:t>A partir de cuándo entró en vigor:</a:t>
            </a:r>
            <a:r>
              <a:rPr lang="es-MX" sz="6000" b="1" i="1" dirty="0">
                <a:effectLst/>
              </a:rPr>
              <a:t> </a:t>
            </a:r>
            <a:endParaRPr lang="es-MX" sz="6000" b="1" i="1" dirty="0"/>
          </a:p>
        </p:txBody>
      </p:sp>
      <p:sp>
        <p:nvSpPr>
          <p:cNvPr id="3" name="Marcador de contenido 2">
            <a:extLst>
              <a:ext uri="{FF2B5EF4-FFF2-40B4-BE49-F238E27FC236}">
                <a16:creationId xmlns:a16="http://schemas.microsoft.com/office/drawing/2014/main" id="{E2105DC3-7DC6-E41E-43B2-01143D8E865A}"/>
              </a:ext>
            </a:extLst>
          </p:cNvPr>
          <p:cNvSpPr>
            <a:spLocks noGrp="1"/>
          </p:cNvSpPr>
          <p:nvPr>
            <p:ph idx="1"/>
          </p:nvPr>
        </p:nvSpPr>
        <p:spPr/>
        <p:txBody>
          <a:bodyPr/>
          <a:lstStyle/>
          <a:p>
            <a:r>
              <a:rPr lang="es-MX" sz="2400" dirty="0">
                <a:effectLst/>
                <a:latin typeface="+mj-lt"/>
                <a:ea typeface="Calibri" panose="020F0502020204030204" pitchFamily="34" charset="0"/>
                <a:cs typeface="Times New Roman" panose="02020603050405020304" pitchFamily="18" charset="0"/>
              </a:rPr>
              <a:t>Entró en vigor al día siguiente de su publicación en el DOF, es decir, </a:t>
            </a:r>
            <a:r>
              <a:rPr lang="es-MX" sz="2400" b="1" dirty="0">
                <a:effectLst/>
                <a:latin typeface="+mj-lt"/>
                <a:ea typeface="Calibri" panose="020F0502020204030204" pitchFamily="34" charset="0"/>
                <a:cs typeface="Times New Roman" panose="02020603050405020304" pitchFamily="18" charset="0"/>
              </a:rPr>
              <a:t>el 6 de enero de 1983.</a:t>
            </a:r>
          </a:p>
          <a:p>
            <a:pPr marL="0" indent="0">
              <a:buNone/>
            </a:pPr>
            <a:endParaRPr lang="es-MX" dirty="0"/>
          </a:p>
        </p:txBody>
      </p:sp>
    </p:spTree>
    <p:extLst>
      <p:ext uri="{BB962C8B-B14F-4D97-AF65-F5344CB8AC3E}">
        <p14:creationId xmlns:p14="http://schemas.microsoft.com/office/powerpoint/2010/main" val="3909216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a:xfrm>
            <a:off x="700635" y="1941921"/>
            <a:ext cx="10691265" cy="4260915"/>
          </a:xfrm>
        </p:spPr>
        <p:txBody>
          <a:bodyPr>
            <a:noAutofit/>
          </a:bodyPr>
          <a:lstStyle/>
          <a:p>
            <a:pPr algn="just">
              <a:lnSpc>
                <a:spcPct val="107000"/>
              </a:lnSpc>
              <a:spcAft>
                <a:spcPts val="800"/>
              </a:spcAft>
            </a:pPr>
            <a:r>
              <a:rPr lang="es-ES" sz="2200" b="1" dirty="0">
                <a:latin typeface="+mj-lt"/>
                <a:cs typeface="Times New Roman" panose="02020603050405020304" pitchFamily="18" charset="0"/>
              </a:rPr>
              <a:t>Trazabilidad: </a:t>
            </a:r>
            <a:r>
              <a:rPr lang="es-ES" sz="2200" dirty="0">
                <a:latin typeface="+mj-lt"/>
                <a:cs typeface="Times New Roman" panose="02020603050405020304" pitchFamily="18" charset="0"/>
              </a:rPr>
              <a:t>A la cualidad que permite, a través de un sistema automatizado para la gestión documental y administración de archivos, identificar el acceso y la modificación de documentos electrónicos.</a:t>
            </a:r>
          </a:p>
          <a:p>
            <a:pPr algn="just">
              <a:lnSpc>
                <a:spcPct val="107000"/>
              </a:lnSpc>
              <a:spcAft>
                <a:spcPts val="800"/>
              </a:spcAft>
            </a:pPr>
            <a:r>
              <a:rPr lang="es-ES" sz="2200" b="1" dirty="0">
                <a:latin typeface="+mj-lt"/>
                <a:cs typeface="Times New Roman" panose="02020603050405020304" pitchFamily="18" charset="0"/>
              </a:rPr>
              <a:t>Valoración documental: </a:t>
            </a:r>
            <a:r>
              <a:rPr lang="es-ES" sz="2200" dirty="0">
                <a:latin typeface="+mj-lt"/>
                <a:cs typeface="Times New Roman" panose="02020603050405020304" pitchFamily="18" charset="0"/>
              </a:rPr>
              <a:t>A la actividad que consiste en el análisis e identificación de los valores documentales. es decir, el estudio de la condición de los documentos que les confiere características específicas en los archivos de trámite o concentración, o evidénciales, testimoniales e informativos para los documentos históricos, con la finalidad de establecer criterios, vigencias documentales y, en su caso, plazos de conservación, así como para la disposición documental.</a:t>
            </a:r>
          </a:p>
          <a:p>
            <a:endParaRPr lang="es-MX" sz="2100" dirty="0"/>
          </a:p>
        </p:txBody>
      </p:sp>
    </p:spTree>
    <p:extLst>
      <p:ext uri="{BB962C8B-B14F-4D97-AF65-F5344CB8AC3E}">
        <p14:creationId xmlns:p14="http://schemas.microsoft.com/office/powerpoint/2010/main" val="3522209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D74417-780A-5B9E-E4CC-2B7B677A9D01}"/>
              </a:ext>
            </a:extLst>
          </p:cNvPr>
          <p:cNvSpPr>
            <a:spLocks noGrp="1"/>
          </p:cNvSpPr>
          <p:nvPr>
            <p:ph type="ctrTitle"/>
          </p:nvPr>
        </p:nvSpPr>
        <p:spPr>
          <a:xfrm>
            <a:off x="8002184" y="2386295"/>
            <a:ext cx="3730839" cy="3569150"/>
          </a:xfrm>
        </p:spPr>
        <p:txBody>
          <a:bodyPr anchor="b">
            <a:normAutofit/>
          </a:bodyPr>
          <a:lstStyle/>
          <a:p>
            <a:r>
              <a:rPr lang="es-MX" sz="4000" b="1" dirty="0"/>
              <a:t>Ley DE INSTITUCIONES DE SEGUROS Y FIANZAS</a:t>
            </a:r>
          </a:p>
        </p:txBody>
      </p:sp>
      <p:sp>
        <p:nvSpPr>
          <p:cNvPr id="3" name="Subtítulo 2">
            <a:extLst>
              <a:ext uri="{FF2B5EF4-FFF2-40B4-BE49-F238E27FC236}">
                <a16:creationId xmlns:a16="http://schemas.microsoft.com/office/drawing/2014/main" id="{CEA9717E-91E6-3BCF-992C-23FC7CF834F2}"/>
              </a:ext>
            </a:extLst>
          </p:cNvPr>
          <p:cNvSpPr>
            <a:spLocks noGrp="1"/>
          </p:cNvSpPr>
          <p:nvPr>
            <p:ph type="subTitle" idx="1"/>
          </p:nvPr>
        </p:nvSpPr>
        <p:spPr>
          <a:xfrm>
            <a:off x="8115300" y="1208146"/>
            <a:ext cx="3137031" cy="979680"/>
          </a:xfrm>
        </p:spPr>
        <p:txBody>
          <a:bodyPr anchor="t">
            <a:normAutofit fontScale="85000" lnSpcReduction="10000"/>
          </a:bodyPr>
          <a:lstStyle/>
          <a:p>
            <a:pPr>
              <a:lnSpc>
                <a:spcPct val="110000"/>
              </a:lnSpc>
            </a:pPr>
            <a:r>
              <a:rPr lang="es-MX" sz="1500" dirty="0">
                <a:latin typeface="+mj-lt"/>
              </a:rPr>
              <a:t>Maestría en Auditoría Gubernamental</a:t>
            </a:r>
          </a:p>
          <a:p>
            <a:pPr>
              <a:lnSpc>
                <a:spcPct val="110000"/>
              </a:lnSpc>
            </a:pPr>
            <a:r>
              <a:rPr lang="es-MX" sz="1500" dirty="0">
                <a:latin typeface="+mj-lt"/>
              </a:rPr>
              <a:t>Universidad Nacional Autónoma de México.</a:t>
            </a:r>
          </a:p>
          <a:p>
            <a:pPr>
              <a:lnSpc>
                <a:spcPct val="110000"/>
              </a:lnSpc>
            </a:pPr>
            <a:r>
              <a:rPr lang="es-MX" sz="1500" b="1" dirty="0">
                <a:latin typeface="+mj-lt"/>
              </a:rPr>
              <a:t>EQUIPO 4</a:t>
            </a:r>
          </a:p>
        </p:txBody>
      </p:sp>
      <p:pic>
        <p:nvPicPr>
          <p:cNvPr id="4" name="Picture 3">
            <a:extLst>
              <a:ext uri="{FF2B5EF4-FFF2-40B4-BE49-F238E27FC236}">
                <a16:creationId xmlns:a16="http://schemas.microsoft.com/office/drawing/2014/main" id="{D96D62FC-A003-A8DD-1CDE-B6892A43E7FF}"/>
              </a:ext>
            </a:extLst>
          </p:cNvPr>
          <p:cNvPicPr>
            <a:picLocks noChangeAspect="1"/>
          </p:cNvPicPr>
          <p:nvPr/>
        </p:nvPicPr>
        <p:blipFill rotWithShape="1">
          <a:blip r:embed="rId2"/>
          <a:srcRect l="13183" r="11829" b="1"/>
          <a:stretch/>
        </p:blipFill>
        <p:spPr>
          <a:xfrm>
            <a:off x="20" y="10"/>
            <a:ext cx="7320707" cy="6857985"/>
          </a:xfrm>
          <a:prstGeom prst="rect">
            <a:avLst/>
          </a:prstGeom>
        </p:spPr>
      </p:pic>
    </p:spTree>
    <p:extLst>
      <p:ext uri="{BB962C8B-B14F-4D97-AF65-F5344CB8AC3E}">
        <p14:creationId xmlns:p14="http://schemas.microsoft.com/office/powerpoint/2010/main" val="2249289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AA2C9-F82F-58D2-3684-1005FAF6419C}"/>
              </a:ext>
            </a:extLst>
          </p:cNvPr>
          <p:cNvSpPr>
            <a:spLocks noGrp="1"/>
          </p:cNvSpPr>
          <p:nvPr>
            <p:ph type="title"/>
          </p:nvPr>
        </p:nvSpPr>
        <p:spPr/>
        <p:txBody>
          <a:bodyPr>
            <a:normAutofit/>
          </a:bodyPr>
          <a:lstStyle/>
          <a:p>
            <a:r>
              <a:rPr lang="es-MX" sz="3200" b="1" i="1" dirty="0">
                <a:effectLst/>
                <a:ea typeface="Calibri" panose="020F0502020204030204" pitchFamily="34" charset="0"/>
              </a:rPr>
              <a:t>Fecha de publicación en el Diario Oficial de la FederacióN</a:t>
            </a:r>
            <a:endParaRPr lang="es-MX" sz="6000" dirty="0"/>
          </a:p>
        </p:txBody>
      </p:sp>
      <p:sp>
        <p:nvSpPr>
          <p:cNvPr id="3" name="Marcador de contenido 2">
            <a:extLst>
              <a:ext uri="{FF2B5EF4-FFF2-40B4-BE49-F238E27FC236}">
                <a16:creationId xmlns:a16="http://schemas.microsoft.com/office/drawing/2014/main" id="{62CC9985-6223-F9C5-18AB-788777087A90}"/>
              </a:ext>
            </a:extLst>
          </p:cNvPr>
          <p:cNvSpPr>
            <a:spLocks noGrp="1"/>
          </p:cNvSpPr>
          <p:nvPr>
            <p:ph idx="1"/>
          </p:nvPr>
        </p:nvSpPr>
        <p:spPr/>
        <p:txBody>
          <a:bodyPr/>
          <a:lstStyle/>
          <a:p>
            <a:pPr algn="just">
              <a:lnSpc>
                <a:spcPct val="115000"/>
              </a:lnSpc>
              <a:spcAft>
                <a:spcPts val="1200"/>
              </a:spcAft>
            </a:pPr>
            <a:r>
              <a:rPr lang="es-MX" sz="2400" dirty="0">
                <a:effectLst/>
                <a:latin typeface="+mj-lt"/>
                <a:ea typeface="Calibri" panose="020F0502020204030204" pitchFamily="34" charset="0"/>
                <a:cs typeface="Times New Roman" panose="02020603050405020304" pitchFamily="18" charset="0"/>
              </a:rPr>
              <a:t>Publicación en el DOF: </a:t>
            </a:r>
            <a:r>
              <a:rPr lang="es-MX" sz="2400" b="1" dirty="0">
                <a:effectLst/>
                <a:latin typeface="+mj-lt"/>
                <a:ea typeface="Calibri" panose="020F0502020204030204" pitchFamily="34" charset="0"/>
                <a:cs typeface="Times New Roman" panose="02020603050405020304" pitchFamily="18" charset="0"/>
              </a:rPr>
              <a:t>4 de abril de 2013.</a:t>
            </a:r>
          </a:p>
          <a:p>
            <a:pPr algn="just">
              <a:lnSpc>
                <a:spcPct val="115000"/>
              </a:lnSpc>
              <a:spcAft>
                <a:spcPts val="1200"/>
              </a:spcAft>
            </a:pPr>
            <a:r>
              <a:rPr lang="es-MX" sz="2400" dirty="0">
                <a:effectLst/>
                <a:latin typeface="+mj-lt"/>
                <a:ea typeface="Calibri" panose="020F0502020204030204" pitchFamily="34" charset="0"/>
                <a:cs typeface="Times New Roman" panose="02020603050405020304" pitchFamily="18" charset="0"/>
              </a:rPr>
              <a:t>Fecha en que entró en vigor: </a:t>
            </a:r>
            <a:r>
              <a:rPr lang="es-MX" sz="2400" b="1" dirty="0">
                <a:latin typeface="+mj-lt"/>
                <a:ea typeface="Calibri" panose="020F0502020204030204" pitchFamily="34" charset="0"/>
                <a:cs typeface="Times New Roman" panose="02020603050405020304" pitchFamily="18" charset="0"/>
              </a:rPr>
              <a:t>5 de abril de 2013</a:t>
            </a:r>
            <a:r>
              <a:rPr lang="es-MX" sz="2400" b="1" dirty="0">
                <a:effectLst/>
                <a:latin typeface="+mj-lt"/>
                <a:ea typeface="Calibri" panose="020F0502020204030204" pitchFamily="34" charset="0"/>
                <a:cs typeface="Times New Roman" panose="02020603050405020304" pitchFamily="18" charset="0"/>
              </a:rPr>
              <a:t>.</a:t>
            </a:r>
          </a:p>
          <a:p>
            <a:pPr marL="0" indent="0">
              <a:buNone/>
            </a:pPr>
            <a:endParaRPr lang="es-MX" dirty="0"/>
          </a:p>
        </p:txBody>
      </p:sp>
    </p:spTree>
    <p:extLst>
      <p:ext uri="{BB962C8B-B14F-4D97-AF65-F5344CB8AC3E}">
        <p14:creationId xmlns:p14="http://schemas.microsoft.com/office/powerpoint/2010/main" val="3327773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E0C8DE-A516-B9FC-5374-F1B5A39A06EB}"/>
              </a:ext>
            </a:extLst>
          </p:cNvPr>
          <p:cNvSpPr>
            <a:spLocks noGrp="1"/>
          </p:cNvSpPr>
          <p:nvPr>
            <p:ph type="title"/>
          </p:nvPr>
        </p:nvSpPr>
        <p:spPr/>
        <p:txBody>
          <a:bodyPr>
            <a:normAutofit/>
          </a:bodyPr>
          <a:lstStyle/>
          <a:p>
            <a:r>
              <a:rPr lang="es-MX" sz="3200" b="1" i="1" dirty="0">
                <a:effectLst/>
                <a:ea typeface="Calibri" panose="020F0502020204030204" pitchFamily="34" charset="0"/>
                <a:cs typeface="Times New Roman" panose="02020603050405020304" pitchFamily="18" charset="0"/>
              </a:rPr>
              <a:t>De qué artículo de la Constitución Política de los Estados Unidos Mexicanos emana la Ley:</a:t>
            </a:r>
            <a:endParaRPr lang="es-MX" sz="3200" dirty="0"/>
          </a:p>
        </p:txBody>
      </p:sp>
      <p:sp>
        <p:nvSpPr>
          <p:cNvPr id="3" name="Marcador de contenido 2">
            <a:extLst>
              <a:ext uri="{FF2B5EF4-FFF2-40B4-BE49-F238E27FC236}">
                <a16:creationId xmlns:a16="http://schemas.microsoft.com/office/drawing/2014/main" id="{E6B577D2-FCB9-8CF3-3089-69B52C8E2D1A}"/>
              </a:ext>
            </a:extLst>
          </p:cNvPr>
          <p:cNvSpPr>
            <a:spLocks noGrp="1"/>
          </p:cNvSpPr>
          <p:nvPr>
            <p:ph idx="1"/>
          </p:nvPr>
        </p:nvSpPr>
        <p:spPr>
          <a:xfrm>
            <a:off x="750367" y="2154580"/>
            <a:ext cx="10691265" cy="3636088"/>
          </a:xfrm>
        </p:spPr>
        <p:txBody>
          <a:bodyPr/>
          <a:lstStyle/>
          <a:p>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r>
              <a:rPr lang="es-ES" sz="2200" dirty="0">
                <a:latin typeface="+mj-lt"/>
                <a:cs typeface="Times New Roman" panose="02020603050405020304" pitchFamily="18" charset="0"/>
              </a:rPr>
              <a:t>Art. 27 ” La nación tendrá en todo tiempo el derecho de imponer a la propiedad privada las modalidades que dicte el interés público, así como el de regular, en beneficio social, el aprovechamiento de   los elemento naturales susceptibles de apropiación, con objeto de hacer una distribución equitativa de la riqueza pública..” </a:t>
            </a:r>
            <a:endParaRPr lang="es-419" sz="2200" dirty="0">
              <a:latin typeface="+mj-lt"/>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315359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7BFEF4-1206-FEA4-B788-2DBB66B91418}"/>
              </a:ext>
            </a:extLst>
          </p:cNvPr>
          <p:cNvSpPr>
            <a:spLocks noGrp="1"/>
          </p:cNvSpPr>
          <p:nvPr>
            <p:ph type="title"/>
          </p:nvPr>
        </p:nvSpPr>
        <p:spPr/>
        <p:txBody>
          <a:bodyPr>
            <a:normAutofit/>
          </a:bodyPr>
          <a:lstStyle/>
          <a:p>
            <a:r>
              <a:rPr lang="es-MX" sz="3200" b="1" i="1" dirty="0">
                <a:ea typeface="Calibri" panose="020F0502020204030204" pitchFamily="34" charset="0"/>
                <a:cs typeface="Times New Roman" panose="02020603050405020304" pitchFamily="18" charset="0"/>
              </a:rPr>
              <a:t>¿</a:t>
            </a:r>
            <a:r>
              <a:rPr lang="es-MX" sz="3200" b="1" i="1" dirty="0">
                <a:effectLst/>
                <a:ea typeface="Calibri" panose="020F0502020204030204" pitchFamily="34" charset="0"/>
                <a:cs typeface="Times New Roman" panose="02020603050405020304" pitchFamily="18" charset="0"/>
              </a:rPr>
              <a:t>Cuál es su principal objetivo?</a:t>
            </a:r>
            <a:endParaRPr lang="es-MX" sz="6000" i="1" dirty="0"/>
          </a:p>
        </p:txBody>
      </p:sp>
      <p:sp>
        <p:nvSpPr>
          <p:cNvPr id="3" name="Marcador de contenido 2">
            <a:extLst>
              <a:ext uri="{FF2B5EF4-FFF2-40B4-BE49-F238E27FC236}">
                <a16:creationId xmlns:a16="http://schemas.microsoft.com/office/drawing/2014/main" id="{4E7949EA-569B-D543-59F0-4BC21197E512}"/>
              </a:ext>
            </a:extLst>
          </p:cNvPr>
          <p:cNvSpPr>
            <a:spLocks noGrp="1"/>
          </p:cNvSpPr>
          <p:nvPr>
            <p:ph idx="1"/>
          </p:nvPr>
        </p:nvSpPr>
        <p:spPr/>
        <p:txBody>
          <a:bodyPr>
            <a:normAutofit/>
          </a:bodyPr>
          <a:lstStyle/>
          <a:p>
            <a:pPr marL="0" indent="0" algn="just">
              <a:buNone/>
            </a:pPr>
            <a:r>
              <a:rPr lang="es-ES" sz="2200" dirty="0">
                <a:latin typeface="+mj-lt"/>
                <a:cs typeface="Times New Roman" panose="02020603050405020304" pitchFamily="18" charset="0"/>
              </a:rPr>
              <a:t>Regular la organización, operación y funcionamiento de las Instituciones de Seguros, Instituciones de Fianzas y Sociedades Mutualistas de Seguros; las actividades y operaciones que las mismas podrán realizar, así como las de los agentes de seguros y de fianzas, y demás participantes en las actividades aseguradora y afianzadora previstos en este ordenamiento, en protección de los intereses del público usuario de estos servicios financieros</a:t>
            </a:r>
            <a:endParaRPr lang="es-MX" sz="2200" dirty="0">
              <a:latin typeface="+mj-lt"/>
              <a:cs typeface="Times New Roman" panose="02020603050405020304" pitchFamily="18" charset="0"/>
            </a:endParaRPr>
          </a:p>
        </p:txBody>
      </p:sp>
    </p:spTree>
    <p:extLst>
      <p:ext uri="{BB962C8B-B14F-4D97-AF65-F5344CB8AC3E}">
        <p14:creationId xmlns:p14="http://schemas.microsoft.com/office/powerpoint/2010/main" val="3020124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EACA0B-FDC4-4375-130F-2A78A4280C28}"/>
              </a:ext>
            </a:extLst>
          </p:cNvPr>
          <p:cNvSpPr>
            <a:spLocks noGrp="1"/>
          </p:cNvSpPr>
          <p:nvPr>
            <p:ph type="title"/>
          </p:nvPr>
        </p:nvSpPr>
        <p:spPr/>
        <p:txBody>
          <a:bodyPr>
            <a:normAutofit/>
          </a:bodyPr>
          <a:lstStyle/>
          <a:p>
            <a:r>
              <a:rPr lang="es-MX" sz="3200" b="1" i="1" dirty="0"/>
              <a:t>A QUIENES APLICA:</a:t>
            </a:r>
          </a:p>
        </p:txBody>
      </p:sp>
      <p:sp>
        <p:nvSpPr>
          <p:cNvPr id="3" name="Marcador de contenido 2">
            <a:extLst>
              <a:ext uri="{FF2B5EF4-FFF2-40B4-BE49-F238E27FC236}">
                <a16:creationId xmlns:a16="http://schemas.microsoft.com/office/drawing/2014/main" id="{7DC9D8CF-3162-190D-AC43-97E9BA20699C}"/>
              </a:ext>
            </a:extLst>
          </p:cNvPr>
          <p:cNvSpPr>
            <a:spLocks noGrp="1"/>
          </p:cNvSpPr>
          <p:nvPr>
            <p:ph idx="1"/>
          </p:nvPr>
        </p:nvSpPr>
        <p:spPr/>
        <p:txBody>
          <a:bodyPr>
            <a:normAutofit/>
          </a:bodyPr>
          <a:lstStyle/>
          <a:p>
            <a:pPr lvl="0"/>
            <a:r>
              <a:rPr lang="es-ES" sz="2400" dirty="0">
                <a:latin typeface="+mj-lt"/>
                <a:cs typeface="Times New Roman" panose="02020603050405020304" pitchFamily="18" charset="0"/>
              </a:rPr>
              <a:t>Instituciones de Seguros, </a:t>
            </a:r>
            <a:endParaRPr lang="es-419" sz="2400" dirty="0">
              <a:latin typeface="+mj-lt"/>
              <a:cs typeface="Times New Roman" panose="02020603050405020304" pitchFamily="18" charset="0"/>
            </a:endParaRPr>
          </a:p>
          <a:p>
            <a:pPr lvl="0"/>
            <a:r>
              <a:rPr lang="es-ES" sz="2400" dirty="0">
                <a:latin typeface="+mj-lt"/>
                <a:cs typeface="Times New Roman" panose="02020603050405020304" pitchFamily="18" charset="0"/>
              </a:rPr>
              <a:t>Instituciones de Fianzas,</a:t>
            </a:r>
            <a:endParaRPr lang="es-419" sz="2400" dirty="0">
              <a:latin typeface="+mj-lt"/>
              <a:cs typeface="Times New Roman" panose="02020603050405020304" pitchFamily="18" charset="0"/>
            </a:endParaRPr>
          </a:p>
          <a:p>
            <a:pPr lvl="0"/>
            <a:r>
              <a:rPr lang="es-ES" sz="2400" dirty="0">
                <a:latin typeface="+mj-lt"/>
                <a:cs typeface="Times New Roman" panose="02020603050405020304" pitchFamily="18" charset="0"/>
              </a:rPr>
              <a:t>Sociedades Mutualistas de Seguros</a:t>
            </a:r>
            <a:endParaRPr lang="es-419" sz="2400" dirty="0">
              <a:latin typeface="+mj-lt"/>
              <a:cs typeface="Times New Roman" panose="02020603050405020304" pitchFamily="18" charset="0"/>
            </a:endParaRPr>
          </a:p>
          <a:p>
            <a:pPr lvl="0"/>
            <a:r>
              <a:rPr lang="es-ES" sz="2400" dirty="0">
                <a:latin typeface="+mj-lt"/>
                <a:cs typeface="Times New Roman" panose="02020603050405020304" pitchFamily="18" charset="0"/>
              </a:rPr>
              <a:t>Agentes de seguros y de fianzas</a:t>
            </a:r>
            <a:endParaRPr lang="es-419" sz="2400" dirty="0">
              <a:latin typeface="+mj-lt"/>
              <a:cs typeface="Times New Roman" panose="02020603050405020304" pitchFamily="18" charset="0"/>
            </a:endParaRPr>
          </a:p>
          <a:p>
            <a:pPr marL="0" indent="0">
              <a:buNone/>
            </a:pPr>
            <a:endParaRPr lang="es-MX" sz="2400" dirty="0">
              <a:effectLst/>
              <a:latin typeface="+mj-lt"/>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1099348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B78AB-1706-95F4-6D61-1BD4BF78CB53}"/>
              </a:ext>
            </a:extLst>
          </p:cNvPr>
          <p:cNvSpPr>
            <a:spLocks noGrp="1"/>
          </p:cNvSpPr>
          <p:nvPr>
            <p:ph type="title"/>
          </p:nvPr>
        </p:nvSpPr>
        <p:spPr/>
        <p:txBody>
          <a:bodyPr>
            <a:normAutofit/>
          </a:bodyPr>
          <a:lstStyle/>
          <a:p>
            <a:r>
              <a:rPr lang="es-MX" sz="3200" b="1" i="1" dirty="0"/>
              <a:t>CONTENIDO:</a:t>
            </a:r>
          </a:p>
        </p:txBody>
      </p:sp>
      <p:sp>
        <p:nvSpPr>
          <p:cNvPr id="3" name="Marcador de contenido 2">
            <a:extLst>
              <a:ext uri="{FF2B5EF4-FFF2-40B4-BE49-F238E27FC236}">
                <a16:creationId xmlns:a16="http://schemas.microsoft.com/office/drawing/2014/main" id="{0C85A3CA-E732-083B-DF0C-F4F869E511A2}"/>
              </a:ext>
            </a:extLst>
          </p:cNvPr>
          <p:cNvSpPr>
            <a:spLocks noGrp="1"/>
          </p:cNvSpPr>
          <p:nvPr>
            <p:ph idx="1"/>
          </p:nvPr>
        </p:nvSpPr>
        <p:spPr>
          <a:xfrm>
            <a:off x="700635" y="1801091"/>
            <a:ext cx="10691265" cy="4128123"/>
          </a:xfrm>
        </p:spPr>
        <p:txBody>
          <a:bodyPr>
            <a:normAutofit fontScale="77500" lnSpcReduction="20000"/>
          </a:bodyPr>
          <a:lstStyle/>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Primero. Disposiciones preliminares, glosario de términos.</a:t>
            </a:r>
            <a:endParaRPr lang="es-419" sz="2200" dirty="0">
              <a:latin typeface="+mj-lt"/>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Segundo. De las instituciones. Disposiciones generales, las operaciones y ramos de seguros, las mutualidades, las instituciones de fianzas, de los ramos y </a:t>
            </a:r>
            <a:r>
              <a:rPr lang="es-ES" sz="2200" dirty="0" err="1">
                <a:latin typeface="+mj-lt"/>
                <a:cs typeface="Times New Roman" panose="02020603050405020304" pitchFamily="18" charset="0"/>
              </a:rPr>
              <a:t>subramos</a:t>
            </a:r>
            <a:r>
              <a:rPr lang="es-ES" sz="2200" dirty="0">
                <a:latin typeface="+mj-lt"/>
                <a:cs typeface="Times New Roman" panose="02020603050405020304" pitchFamily="18" charset="0"/>
              </a:rPr>
              <a:t> de fianzas, las reaseguradoras y </a:t>
            </a:r>
            <a:r>
              <a:rPr lang="es-ES" sz="2200" dirty="0" err="1">
                <a:latin typeface="+mj-lt"/>
                <a:cs typeface="Times New Roman" panose="02020603050405020304" pitchFamily="18" charset="0"/>
              </a:rPr>
              <a:t>reafianzadoras</a:t>
            </a:r>
            <a:r>
              <a:rPr lang="es-ES" sz="2200" dirty="0">
                <a:latin typeface="+mj-lt"/>
                <a:cs typeface="Times New Roman" panose="02020603050405020304" pitchFamily="18" charset="0"/>
              </a:rPr>
              <a:t>.</a:t>
            </a:r>
            <a:endParaRPr lang="es-419" sz="2200" dirty="0">
              <a:latin typeface="+mj-lt"/>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tercero. De la organización y gobierno corporativo de las instituciones. La autorización para organizarse, su organización, el gobierno corporativo, disposiciones a las filiales de instituciones financieras extranjeras.</a:t>
            </a:r>
            <a:endParaRPr lang="es-419" sz="2200" dirty="0">
              <a:latin typeface="+mj-lt"/>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cuarto. De los demás participantes en los sistema asegurador y afianzador. Consorcios de seguros y de fianzas, agentes, intermediarios de reaseguro, reaseguradoras extranjeras, ajustadores de seguros.</a:t>
            </a:r>
            <a:endParaRPr lang="es-419" sz="2200" dirty="0">
              <a:latin typeface="+mj-lt"/>
              <a:cs typeface="Times New Roman" panose="02020603050405020304" pitchFamily="18" charset="0"/>
            </a:endParaRPr>
          </a:p>
          <a:p>
            <a:pPr marL="342900" indent="-342900" algn="just">
              <a:lnSpc>
                <a:spcPct val="107000"/>
              </a:lnSpc>
              <a:spcAft>
                <a:spcPts val="800"/>
              </a:spcAft>
              <a:buFont typeface="Symbol" panose="05050102010706020507" pitchFamily="18" charset="2"/>
              <a:buChar char=""/>
            </a:pPr>
            <a:r>
              <a:rPr lang="es-ES" sz="2200" dirty="0">
                <a:latin typeface="+mj-lt"/>
                <a:cs typeface="Times New Roman" panose="02020603050405020304" pitchFamily="18" charset="0"/>
              </a:rPr>
              <a:t>Título quinto.  Funcionamiento, operación y normas prudenciales. Instituciones de seguros, instituciones de fianzas, productos de seguros y de fianzas, reservas técnicas, requerimiento de capital de solvencia, fondos propios admisibles, prueba de solvencia dinámica, inversiones, reaseguro y </a:t>
            </a:r>
            <a:r>
              <a:rPr lang="es-ES" sz="2200" dirty="0" err="1">
                <a:latin typeface="+mj-lt"/>
                <a:cs typeface="Times New Roman" panose="02020603050405020304" pitchFamily="18" charset="0"/>
              </a:rPr>
              <a:t>reafianzamiento</a:t>
            </a:r>
            <a:r>
              <a:rPr lang="es-ES" sz="2200" dirty="0">
                <a:latin typeface="+mj-lt"/>
                <a:cs typeface="Times New Roman" panose="02020603050405020304" pitchFamily="18" charset="0"/>
              </a:rPr>
              <a:t>.</a:t>
            </a:r>
            <a:endParaRPr lang="es-419" sz="2200" dirty="0">
              <a:latin typeface="+mj-lt"/>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s-MX" sz="2200" dirty="0">
              <a:latin typeface="+mj-lt"/>
              <a:cs typeface="Times New Roman" panose="02020603050405020304" pitchFamily="18" charset="0"/>
            </a:endParaRPr>
          </a:p>
          <a:p>
            <a:endParaRPr lang="es-MX" dirty="0"/>
          </a:p>
        </p:txBody>
      </p:sp>
    </p:spTree>
    <p:extLst>
      <p:ext uri="{BB962C8B-B14F-4D97-AF65-F5344CB8AC3E}">
        <p14:creationId xmlns:p14="http://schemas.microsoft.com/office/powerpoint/2010/main" val="9445805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B78AB-1706-95F4-6D61-1BD4BF78CB53}"/>
              </a:ext>
            </a:extLst>
          </p:cNvPr>
          <p:cNvSpPr>
            <a:spLocks noGrp="1"/>
          </p:cNvSpPr>
          <p:nvPr>
            <p:ph type="title"/>
          </p:nvPr>
        </p:nvSpPr>
        <p:spPr/>
        <p:txBody>
          <a:bodyPr>
            <a:normAutofit/>
          </a:bodyPr>
          <a:lstStyle/>
          <a:p>
            <a:r>
              <a:rPr lang="es-MX" sz="3200" b="1" i="1" dirty="0"/>
              <a:t>CONTENIDO:</a:t>
            </a:r>
          </a:p>
        </p:txBody>
      </p:sp>
      <p:sp>
        <p:nvSpPr>
          <p:cNvPr id="3" name="Marcador de contenido 2">
            <a:extLst>
              <a:ext uri="{FF2B5EF4-FFF2-40B4-BE49-F238E27FC236}">
                <a16:creationId xmlns:a16="http://schemas.microsoft.com/office/drawing/2014/main" id="{0C85A3CA-E732-083B-DF0C-F4F869E511A2}"/>
              </a:ext>
            </a:extLst>
          </p:cNvPr>
          <p:cNvSpPr>
            <a:spLocks noGrp="1"/>
          </p:cNvSpPr>
          <p:nvPr>
            <p:ph idx="1"/>
          </p:nvPr>
        </p:nvSpPr>
        <p:spPr>
          <a:xfrm>
            <a:off x="700635" y="1801091"/>
            <a:ext cx="10691265" cy="4128123"/>
          </a:xfrm>
        </p:spPr>
        <p:txBody>
          <a:bodyPr>
            <a:normAutofit lnSpcReduction="10000"/>
          </a:bodyPr>
          <a:lstStyle/>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sexto. De los procedimientos. De seguros, de fianzas, procedimientos comunes.</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séptimo. Prohibiciones a las instituciones de seguros y de fianzas.</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octavo. De la contabilidad. Estados financieros y revelación de información, auditores externos, actuarios independientes.</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noveno.  De las medidas preventivas, intervención y revocación.</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décimo. De las sociedades mutualistas.</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décimo primero. De la Comisión Nacional de Seguros y Fianzas. Su organización, disposiciones generales, inspección y vigilancia.</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décimo segundo. Liquidación y concurso mercantil.</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1800" dirty="0">
                <a:effectLst/>
                <a:latin typeface="Calibri" panose="020F0502020204030204" pitchFamily="34" charset="0"/>
                <a:ea typeface="Calibri" panose="020F0502020204030204" pitchFamily="34" charset="0"/>
                <a:cs typeface="Times New Roman" panose="02020603050405020304" pitchFamily="18" charset="0"/>
              </a:rPr>
              <a:t>Título décimo tercero. De las notificaciones, medidas de apremio y sanciones.</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s-419" sz="2200" dirty="0">
              <a:latin typeface="+mj-lt"/>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endParaRPr lang="es-MX" sz="2200" dirty="0">
              <a:latin typeface="+mj-lt"/>
              <a:cs typeface="Times New Roman" panose="02020603050405020304" pitchFamily="18" charset="0"/>
            </a:endParaRPr>
          </a:p>
          <a:p>
            <a:endParaRPr lang="es-MX" dirty="0"/>
          </a:p>
        </p:txBody>
      </p:sp>
    </p:spTree>
    <p:extLst>
      <p:ext uri="{BB962C8B-B14F-4D97-AF65-F5344CB8AC3E}">
        <p14:creationId xmlns:p14="http://schemas.microsoft.com/office/powerpoint/2010/main" val="10977091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a:xfrm>
            <a:off x="700635" y="1814945"/>
            <a:ext cx="10691265" cy="4114269"/>
          </a:xfrm>
        </p:spPr>
        <p:txBody>
          <a:bodyPr>
            <a:normAutofit/>
          </a:bodyPr>
          <a:lstStyle/>
          <a:p>
            <a:pPr algn="just"/>
            <a:r>
              <a:rPr lang="es-ES" sz="1800" dirty="0">
                <a:effectLst/>
                <a:latin typeface="Calibri" panose="020F0502020204030204" pitchFamily="34" charset="0"/>
                <a:ea typeface="Calibri" panose="020F0502020204030204" pitchFamily="34" charset="0"/>
                <a:cs typeface="Times New Roman" panose="02020603050405020304" pitchFamily="18" charset="0"/>
              </a:rPr>
              <a:t>Coafianzamiento, el contrato mediante el cual dos o más Instituciones otorgan fianzas ante un beneficiario, garantizando por un mismo o diverso monto e igual concepto, a un mismo fiado</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dirty="0">
                <a:effectLst/>
                <a:latin typeface="Calibri" panose="020F0502020204030204" pitchFamily="34" charset="0"/>
                <a:ea typeface="Calibri" panose="020F0502020204030204" pitchFamily="34" charset="0"/>
                <a:cs typeface="Times New Roman" panose="02020603050405020304" pitchFamily="18" charset="0"/>
              </a:rPr>
              <a:t>Coaseguro, la participación de dos o más Instituciones de Seguros en un mismo riesgo, en virtud de contratos directos realizados por cada una de ellas con un mismo asegurado</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dirty="0">
                <a:effectLst/>
                <a:latin typeface="Calibri" panose="020F0502020204030204" pitchFamily="34" charset="0"/>
                <a:ea typeface="Calibri" panose="020F0502020204030204" pitchFamily="34" charset="0"/>
                <a:cs typeface="Times New Roman" panose="02020603050405020304" pitchFamily="18" charset="0"/>
              </a:rPr>
              <a:t>Institución de Seguros, la sociedad anónima autorizada para organizarse y operar conforme a esta Ley como institución de seguros, siendo su objeto la realización de operaciones en los términos del artículo 25 de esta Ley</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dirty="0">
                <a:effectLst/>
                <a:latin typeface="Calibri" panose="020F0502020204030204" pitchFamily="34" charset="0"/>
                <a:ea typeface="Calibri" panose="020F0502020204030204" pitchFamily="34" charset="0"/>
                <a:cs typeface="Times New Roman" panose="02020603050405020304" pitchFamily="18" charset="0"/>
              </a:rPr>
              <a:t>Institución de Fianzas, la sociedad anónima autorizada para organizarse y operar conforme a esta Ley como institución de fianzas, siendo su objeto el otorgamiento de fianzas a título oneroso</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10348892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A2AF3-C182-49CF-972D-0DF523FAC747}"/>
              </a:ext>
            </a:extLst>
          </p:cNvPr>
          <p:cNvSpPr>
            <a:spLocks noGrp="1"/>
          </p:cNvSpPr>
          <p:nvPr>
            <p:ph type="title"/>
          </p:nvPr>
        </p:nvSpPr>
        <p:spPr/>
        <p:txBody>
          <a:bodyPr>
            <a:normAutofit/>
          </a:bodyPr>
          <a:lstStyle/>
          <a:p>
            <a:r>
              <a:rPr lang="es-MX" sz="3200" b="1" i="1" dirty="0"/>
              <a:t>GLOSARIO</a:t>
            </a:r>
          </a:p>
        </p:txBody>
      </p:sp>
      <p:sp>
        <p:nvSpPr>
          <p:cNvPr id="3" name="Marcador de contenido 2">
            <a:extLst>
              <a:ext uri="{FF2B5EF4-FFF2-40B4-BE49-F238E27FC236}">
                <a16:creationId xmlns:a16="http://schemas.microsoft.com/office/drawing/2014/main" id="{63CCD66C-3D2C-BA6B-DE5D-9FEAA5FC1E33}"/>
              </a:ext>
            </a:extLst>
          </p:cNvPr>
          <p:cNvSpPr>
            <a:spLocks noGrp="1"/>
          </p:cNvSpPr>
          <p:nvPr>
            <p:ph idx="1"/>
          </p:nvPr>
        </p:nvSpPr>
        <p:spPr>
          <a:xfrm>
            <a:off x="700635" y="1814945"/>
            <a:ext cx="10691265" cy="4114269"/>
          </a:xfrm>
        </p:spPr>
        <p:txBody>
          <a:bodyPr>
            <a:normAutofit/>
          </a:bodyPr>
          <a:lstStyle/>
          <a:p>
            <a:pPr algn="just"/>
            <a:r>
              <a:rPr lang="es-ES" sz="1800" dirty="0" err="1">
                <a:effectLst/>
                <a:latin typeface="Calibri" panose="020F0502020204030204" pitchFamily="34" charset="0"/>
                <a:ea typeface="Calibri" panose="020F0502020204030204" pitchFamily="34" charset="0"/>
                <a:cs typeface="Times New Roman" panose="02020603050405020304" pitchFamily="18" charset="0"/>
              </a:rPr>
              <a:t>Reafianzamiento</a:t>
            </a:r>
            <a:r>
              <a:rPr lang="es-ES" sz="1800" dirty="0">
                <a:effectLst/>
                <a:latin typeface="Calibri" panose="020F0502020204030204" pitchFamily="34" charset="0"/>
                <a:ea typeface="Calibri" panose="020F0502020204030204" pitchFamily="34" charset="0"/>
                <a:cs typeface="Times New Roman" panose="02020603050405020304" pitchFamily="18" charset="0"/>
              </a:rPr>
              <a:t>, el contrato por el cual una Institución, una Reaseguradora Extranjera o una entidad reaseguradora o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reafianzadora</a:t>
            </a:r>
            <a:r>
              <a:rPr lang="es-ES" sz="1800" dirty="0">
                <a:effectLst/>
                <a:latin typeface="Calibri" panose="020F0502020204030204" pitchFamily="34" charset="0"/>
                <a:ea typeface="Calibri" panose="020F0502020204030204" pitchFamily="34" charset="0"/>
                <a:cs typeface="Times New Roman" panose="02020603050405020304" pitchFamily="18" charset="0"/>
              </a:rPr>
              <a:t> del extranjero, se obligan a pagar a una Institución, en la proporción correspondiente, las cantidades que ésta deba cubrir al beneficiario de su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fianz</a:t>
            </a:r>
            <a:r>
              <a:rPr lang="es-ES" sz="1800" dirty="0">
                <a:effectLst/>
                <a:latin typeface="Calibri" panose="020F0502020204030204" pitchFamily="34" charset="0"/>
                <a:ea typeface="Calibri" panose="020F0502020204030204" pitchFamily="34" charset="0"/>
                <a:cs typeface="Times New Roman" panose="02020603050405020304" pitchFamily="18" charset="0"/>
              </a:rPr>
              <a:t> </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dirty="0">
                <a:effectLst/>
                <a:latin typeface="Calibri" panose="020F0502020204030204" pitchFamily="34" charset="0"/>
                <a:ea typeface="Calibri" panose="020F0502020204030204" pitchFamily="34" charset="0"/>
                <a:cs typeface="Times New Roman" panose="02020603050405020304" pitchFamily="18" charset="0"/>
              </a:rPr>
              <a:t>Reaseguro, el contrato en virtud del cual una Institución de Seguros, una Reaseguradora Extranjera o una entidad reaseguradora del extranjero toma a su cargo total o parcialmente un riesgo ya cubierto por una Institución de Seguros o el remanente de daños que exceda de la cantidad asegurada por el asegurador directo</a:t>
            </a:r>
            <a:endParaRPr lang="es-419"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3633620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E0C8DE-A516-B9FC-5374-F1B5A39A06EB}"/>
              </a:ext>
            </a:extLst>
          </p:cNvPr>
          <p:cNvSpPr>
            <a:spLocks noGrp="1"/>
          </p:cNvSpPr>
          <p:nvPr>
            <p:ph type="title"/>
          </p:nvPr>
        </p:nvSpPr>
        <p:spPr/>
        <p:txBody>
          <a:bodyPr>
            <a:normAutofit/>
          </a:bodyPr>
          <a:lstStyle/>
          <a:p>
            <a:r>
              <a:rPr lang="es-MX" sz="3200" b="1" i="1" dirty="0">
                <a:effectLst/>
                <a:ea typeface="Calibri" panose="020F0502020204030204" pitchFamily="34" charset="0"/>
                <a:cs typeface="Times New Roman" panose="02020603050405020304" pitchFamily="18" charset="0"/>
              </a:rPr>
              <a:t>De qué artículo de la Constitución Política de los Estados Unidos Mexicanos emana la Ley:</a:t>
            </a:r>
            <a:endParaRPr lang="es-MX" sz="3200" dirty="0"/>
          </a:p>
        </p:txBody>
      </p:sp>
      <p:sp>
        <p:nvSpPr>
          <p:cNvPr id="3" name="Marcador de contenido 2">
            <a:extLst>
              <a:ext uri="{FF2B5EF4-FFF2-40B4-BE49-F238E27FC236}">
                <a16:creationId xmlns:a16="http://schemas.microsoft.com/office/drawing/2014/main" id="{E6B577D2-FCB9-8CF3-3089-69B52C8E2D1A}"/>
              </a:ext>
            </a:extLst>
          </p:cNvPr>
          <p:cNvSpPr>
            <a:spLocks noGrp="1"/>
          </p:cNvSpPr>
          <p:nvPr>
            <p:ph idx="1"/>
          </p:nvPr>
        </p:nvSpPr>
        <p:spPr/>
        <p:txBody>
          <a:bodyPr>
            <a:normAutofit/>
          </a:bodyPr>
          <a:lstStyle/>
          <a:p>
            <a:endParaRPr lang="es-MX" sz="1800" dirty="0">
              <a:effectLst/>
              <a:latin typeface="Arial" panose="020B0604020202020204" pitchFamily="34" charset="0"/>
              <a:ea typeface="Calibri" panose="020F0502020204030204" pitchFamily="34" charset="0"/>
              <a:cs typeface="Times New Roman" panose="02020603050405020304" pitchFamily="18" charset="0"/>
            </a:endParaRPr>
          </a:p>
          <a:p>
            <a:r>
              <a:rPr lang="es-MX" sz="2400" dirty="0">
                <a:effectLst/>
                <a:latin typeface="+mj-lt"/>
                <a:ea typeface="Calibri" panose="020F0502020204030204" pitchFamily="34" charset="0"/>
                <a:cs typeface="Times New Roman" panose="02020603050405020304" pitchFamily="18" charset="0"/>
              </a:rPr>
              <a:t>En el </a:t>
            </a:r>
            <a:r>
              <a:rPr lang="es-MX" sz="2400" b="1" dirty="0">
                <a:effectLst/>
                <a:latin typeface="+mj-lt"/>
                <a:ea typeface="Calibri" panose="020F0502020204030204" pitchFamily="34" charset="0"/>
                <a:cs typeface="Times New Roman" panose="02020603050405020304" pitchFamily="18" charset="0"/>
              </a:rPr>
              <a:t>Artículo 26, Apartado A</a:t>
            </a:r>
            <a:r>
              <a:rPr lang="es-MX" sz="2400" dirty="0">
                <a:effectLst/>
                <a:latin typeface="+mj-lt"/>
                <a:ea typeface="Calibri" panose="020F0502020204030204" pitchFamily="34" charset="0"/>
                <a:cs typeface="Times New Roman" panose="02020603050405020304" pitchFamily="18" charset="0"/>
              </a:rPr>
              <a:t>, donde se establece que “El Estado organizará un sistema de planeación democrática del desarrollo nacional que imprima solidez, dinamismo, competitividad, permanencia y equidad al crecimiento de la economía para la independencia y la democratización política, social y cultural de la nación.</a:t>
            </a:r>
          </a:p>
          <a:p>
            <a:pPr marL="0" indent="0">
              <a:buNone/>
            </a:pPr>
            <a:r>
              <a:rPr lang="es-MX" sz="2400" dirty="0">
                <a:latin typeface="+mj-lt"/>
                <a:ea typeface="Calibri" panose="020F0502020204030204" pitchFamily="34" charset="0"/>
                <a:cs typeface="Times New Roman" panose="02020603050405020304" pitchFamily="18" charset="0"/>
              </a:rPr>
              <a:t>... La Ley facultará al Ejecutivo para que establezca los procedimientos de participación y consulta popular en el sistema nacional de planeación democrática..”</a:t>
            </a:r>
            <a:endParaRPr lang="es-MX" sz="2400" dirty="0">
              <a:effectLst/>
              <a:latin typeface="+mj-lt"/>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712912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7BFEF4-1206-FEA4-B788-2DBB66B91418}"/>
              </a:ext>
            </a:extLst>
          </p:cNvPr>
          <p:cNvSpPr>
            <a:spLocks noGrp="1"/>
          </p:cNvSpPr>
          <p:nvPr>
            <p:ph type="title"/>
          </p:nvPr>
        </p:nvSpPr>
        <p:spPr/>
        <p:txBody>
          <a:bodyPr>
            <a:normAutofit/>
          </a:bodyPr>
          <a:lstStyle/>
          <a:p>
            <a:r>
              <a:rPr lang="es-MX" sz="3200" b="1" i="1" dirty="0">
                <a:ea typeface="Calibri" panose="020F0502020204030204" pitchFamily="34" charset="0"/>
                <a:cs typeface="Times New Roman" panose="02020603050405020304" pitchFamily="18" charset="0"/>
              </a:rPr>
              <a:t>¿</a:t>
            </a:r>
            <a:r>
              <a:rPr lang="es-MX" sz="3200" b="1" i="1" dirty="0">
                <a:effectLst/>
                <a:ea typeface="Calibri" panose="020F0502020204030204" pitchFamily="34" charset="0"/>
                <a:cs typeface="Times New Roman" panose="02020603050405020304" pitchFamily="18" charset="0"/>
              </a:rPr>
              <a:t>Cuál es su principal objetivo?</a:t>
            </a:r>
            <a:endParaRPr lang="es-MX" sz="6000" i="1" dirty="0"/>
          </a:p>
        </p:txBody>
      </p:sp>
      <p:sp>
        <p:nvSpPr>
          <p:cNvPr id="3" name="Marcador de contenido 2">
            <a:extLst>
              <a:ext uri="{FF2B5EF4-FFF2-40B4-BE49-F238E27FC236}">
                <a16:creationId xmlns:a16="http://schemas.microsoft.com/office/drawing/2014/main" id="{4E7949EA-569B-D543-59F0-4BC21197E512}"/>
              </a:ext>
            </a:extLst>
          </p:cNvPr>
          <p:cNvSpPr>
            <a:spLocks noGrp="1"/>
          </p:cNvSpPr>
          <p:nvPr>
            <p:ph idx="1"/>
          </p:nvPr>
        </p:nvSpPr>
        <p:spPr/>
        <p:txBody>
          <a:bodyPr/>
          <a:lstStyle/>
          <a:p>
            <a:pPr marL="342900" lvl="0" indent="-342900" algn="just">
              <a:lnSpc>
                <a:spcPct val="115000"/>
              </a:lnSpc>
              <a:spcAft>
                <a:spcPts val="600"/>
              </a:spcAft>
              <a:buFont typeface="Symbol" pitchFamily="2" charset="2"/>
              <a:buChar char=""/>
            </a:pPr>
            <a:r>
              <a:rPr lang="es-MX" sz="2400" dirty="0">
                <a:effectLst/>
                <a:latin typeface="+mj-lt"/>
                <a:ea typeface="Calibri" panose="020F0502020204030204" pitchFamily="34" charset="0"/>
                <a:cs typeface="Times New Roman" panose="02020603050405020304" pitchFamily="18" charset="0"/>
              </a:rPr>
              <a:t>Establecer las normas y principios básicos que regirán la Planeación Nacional del Desarrollo y las actividades de la Administración Pública Federal necesarias para dicha planeación.</a:t>
            </a:r>
          </a:p>
          <a:p>
            <a:pPr marL="342900" lvl="0" indent="-342900" algn="just">
              <a:lnSpc>
                <a:spcPct val="115000"/>
              </a:lnSpc>
              <a:spcAft>
                <a:spcPts val="600"/>
              </a:spcAft>
              <a:buFont typeface="Symbol" pitchFamily="2" charset="2"/>
              <a:buChar char=""/>
            </a:pPr>
            <a:r>
              <a:rPr lang="es-MX" sz="2400" dirty="0">
                <a:effectLst/>
                <a:latin typeface="+mj-lt"/>
                <a:ea typeface="Calibri" panose="020F0502020204030204" pitchFamily="34" charset="0"/>
                <a:cs typeface="Times New Roman" panose="02020603050405020304" pitchFamily="18" charset="0"/>
              </a:rPr>
              <a:t>Diseñar las bases del Sistema Nacional de Planeación Democrática.</a:t>
            </a:r>
          </a:p>
          <a:p>
            <a:endParaRPr lang="es-MX" dirty="0"/>
          </a:p>
        </p:txBody>
      </p:sp>
    </p:spTree>
    <p:extLst>
      <p:ext uri="{BB962C8B-B14F-4D97-AF65-F5344CB8AC3E}">
        <p14:creationId xmlns:p14="http://schemas.microsoft.com/office/powerpoint/2010/main" val="3613717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60EA69-390C-3E42-CAD3-FBF339A8ED68}"/>
              </a:ext>
            </a:extLst>
          </p:cNvPr>
          <p:cNvSpPr>
            <a:spLocks noGrp="1"/>
          </p:cNvSpPr>
          <p:nvPr>
            <p:ph type="title"/>
          </p:nvPr>
        </p:nvSpPr>
        <p:spPr/>
        <p:txBody>
          <a:bodyPr>
            <a:normAutofit/>
          </a:bodyPr>
          <a:lstStyle/>
          <a:p>
            <a:r>
              <a:rPr lang="es-MX" sz="3200" b="1" i="1" dirty="0">
                <a:ea typeface="Calibri" panose="020F0502020204030204" pitchFamily="34" charset="0"/>
                <a:cs typeface="Times New Roman" panose="02020603050405020304" pitchFamily="18" charset="0"/>
              </a:rPr>
              <a:t>¿</a:t>
            </a:r>
            <a:r>
              <a:rPr lang="es-MX" sz="3200" b="1" i="1" dirty="0">
                <a:effectLst/>
                <a:ea typeface="Calibri" panose="020F0502020204030204" pitchFamily="34" charset="0"/>
                <a:cs typeface="Times New Roman" panose="02020603050405020304" pitchFamily="18" charset="0"/>
              </a:rPr>
              <a:t>Cuál es su principal objetivo?</a:t>
            </a:r>
            <a:endParaRPr lang="es-MX" sz="3200" dirty="0"/>
          </a:p>
        </p:txBody>
      </p:sp>
      <p:sp>
        <p:nvSpPr>
          <p:cNvPr id="3" name="Marcador de contenido 2">
            <a:extLst>
              <a:ext uri="{FF2B5EF4-FFF2-40B4-BE49-F238E27FC236}">
                <a16:creationId xmlns:a16="http://schemas.microsoft.com/office/drawing/2014/main" id="{F289881D-B294-171A-8839-5911F6B48484}"/>
              </a:ext>
            </a:extLst>
          </p:cNvPr>
          <p:cNvSpPr>
            <a:spLocks noGrp="1"/>
          </p:cNvSpPr>
          <p:nvPr>
            <p:ph idx="1"/>
          </p:nvPr>
        </p:nvSpPr>
        <p:spPr/>
        <p:txBody>
          <a:bodyPr>
            <a:normAutofit/>
          </a:bodyPr>
          <a:lstStyle/>
          <a:p>
            <a:pPr marL="342900" lvl="0" indent="-342900" algn="just">
              <a:lnSpc>
                <a:spcPct val="115000"/>
              </a:lnSpc>
              <a:spcAft>
                <a:spcPts val="600"/>
              </a:spcAft>
              <a:buFont typeface="Symbol" pitchFamily="2" charset="2"/>
              <a:buChar char=""/>
            </a:pPr>
            <a:r>
              <a:rPr lang="es-MX" dirty="0">
                <a:effectLst/>
                <a:latin typeface="+mj-lt"/>
                <a:ea typeface="Calibri" panose="020F0502020204030204" pitchFamily="34" charset="0"/>
                <a:cs typeface="Times New Roman" panose="02020603050405020304" pitchFamily="18" charset="0"/>
              </a:rPr>
              <a:t>Establecer las bases para que el Ejecutivo Federal coordine las actividades de planeación de la Administración Pública Federal, así como la participación de los órganos constitucionales autónomos y los gobiernos de las entidades federativas.</a:t>
            </a:r>
          </a:p>
          <a:p>
            <a:pPr marL="342900" lvl="0" indent="-342900" algn="just">
              <a:lnSpc>
                <a:spcPct val="115000"/>
              </a:lnSpc>
              <a:spcAft>
                <a:spcPts val="600"/>
              </a:spcAft>
              <a:buFont typeface="Symbol" pitchFamily="2" charset="2"/>
              <a:buChar char=""/>
            </a:pPr>
            <a:r>
              <a:rPr lang="es-MX" dirty="0">
                <a:effectLst/>
                <a:latin typeface="+mj-lt"/>
                <a:ea typeface="Calibri" panose="020F0502020204030204" pitchFamily="34" charset="0"/>
                <a:cs typeface="Times New Roman" panose="02020603050405020304" pitchFamily="18" charset="0"/>
              </a:rPr>
              <a:t>Definir cuáles serán los órganos responsables del proceso de planeación, así como las bases de participación y consulta a la sociedad, incluyendo a los pueblos y comunidades indígenas, en la elaboración del Plan y los programas.</a:t>
            </a:r>
          </a:p>
          <a:p>
            <a:endParaRPr lang="es-MX" dirty="0"/>
          </a:p>
        </p:txBody>
      </p:sp>
    </p:spTree>
    <p:extLst>
      <p:ext uri="{BB962C8B-B14F-4D97-AF65-F5344CB8AC3E}">
        <p14:creationId xmlns:p14="http://schemas.microsoft.com/office/powerpoint/2010/main" val="4027223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0A8CCD-39D6-8D49-A1F6-9321F076FA74}"/>
              </a:ext>
            </a:extLst>
          </p:cNvPr>
          <p:cNvSpPr>
            <a:spLocks noGrp="1"/>
          </p:cNvSpPr>
          <p:nvPr>
            <p:ph type="title"/>
          </p:nvPr>
        </p:nvSpPr>
        <p:spPr/>
        <p:txBody>
          <a:bodyPr>
            <a:normAutofit/>
          </a:bodyPr>
          <a:lstStyle/>
          <a:p>
            <a:r>
              <a:rPr lang="es-MX" sz="3200" b="1" i="1" dirty="0">
                <a:ea typeface="Calibri" panose="020F0502020204030204" pitchFamily="34" charset="0"/>
                <a:cs typeface="Times New Roman" panose="02020603050405020304" pitchFamily="18" charset="0"/>
              </a:rPr>
              <a:t>¿</a:t>
            </a:r>
            <a:r>
              <a:rPr lang="es-MX" sz="3200" b="1" i="1" dirty="0">
                <a:effectLst/>
                <a:ea typeface="Calibri" panose="020F0502020204030204" pitchFamily="34" charset="0"/>
                <a:cs typeface="Times New Roman" panose="02020603050405020304" pitchFamily="18" charset="0"/>
              </a:rPr>
              <a:t>Cuál es su principal objetivo?</a:t>
            </a:r>
            <a:endParaRPr lang="es-MX" sz="3200" dirty="0"/>
          </a:p>
        </p:txBody>
      </p:sp>
      <p:sp>
        <p:nvSpPr>
          <p:cNvPr id="3" name="Marcador de contenido 2">
            <a:extLst>
              <a:ext uri="{FF2B5EF4-FFF2-40B4-BE49-F238E27FC236}">
                <a16:creationId xmlns:a16="http://schemas.microsoft.com/office/drawing/2014/main" id="{72AF04FB-E806-552C-2F57-CD61185C6891}"/>
              </a:ext>
            </a:extLst>
          </p:cNvPr>
          <p:cNvSpPr>
            <a:spLocks noGrp="1"/>
          </p:cNvSpPr>
          <p:nvPr>
            <p:ph idx="1"/>
          </p:nvPr>
        </p:nvSpPr>
        <p:spPr/>
        <p:txBody>
          <a:bodyPr/>
          <a:lstStyle/>
          <a:p>
            <a:r>
              <a:rPr lang="es-MX" sz="2400" dirty="0">
                <a:effectLst/>
                <a:latin typeface="+mj-lt"/>
                <a:ea typeface="Calibri" panose="020F0502020204030204" pitchFamily="34" charset="0"/>
                <a:cs typeface="Times New Roman" panose="02020603050405020304" pitchFamily="18" charset="0"/>
              </a:rPr>
              <a:t>Establecer las bases para que el Ejecutivo Federal concierte con los particulares las acciones a realizar para la elaboración y ejecución del Plan y los programas.</a:t>
            </a:r>
          </a:p>
          <a:p>
            <a:endParaRPr lang="es-MX" dirty="0"/>
          </a:p>
        </p:txBody>
      </p:sp>
    </p:spTree>
    <p:extLst>
      <p:ext uri="{BB962C8B-B14F-4D97-AF65-F5344CB8AC3E}">
        <p14:creationId xmlns:p14="http://schemas.microsoft.com/office/powerpoint/2010/main" val="3002938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EACA0B-FDC4-4375-130F-2A78A4280C28}"/>
              </a:ext>
            </a:extLst>
          </p:cNvPr>
          <p:cNvSpPr>
            <a:spLocks noGrp="1"/>
          </p:cNvSpPr>
          <p:nvPr>
            <p:ph type="title"/>
          </p:nvPr>
        </p:nvSpPr>
        <p:spPr/>
        <p:txBody>
          <a:bodyPr>
            <a:normAutofit/>
          </a:bodyPr>
          <a:lstStyle/>
          <a:p>
            <a:r>
              <a:rPr lang="es-MX" sz="3200" b="1" i="1" dirty="0"/>
              <a:t>A QUIENES APLICA:</a:t>
            </a:r>
          </a:p>
        </p:txBody>
      </p:sp>
      <p:sp>
        <p:nvSpPr>
          <p:cNvPr id="3" name="Marcador de contenido 2">
            <a:extLst>
              <a:ext uri="{FF2B5EF4-FFF2-40B4-BE49-F238E27FC236}">
                <a16:creationId xmlns:a16="http://schemas.microsoft.com/office/drawing/2014/main" id="{7DC9D8CF-3162-190D-AC43-97E9BA20699C}"/>
              </a:ext>
            </a:extLst>
          </p:cNvPr>
          <p:cNvSpPr>
            <a:spLocks noGrp="1"/>
          </p:cNvSpPr>
          <p:nvPr>
            <p:ph idx="1"/>
          </p:nvPr>
        </p:nvSpPr>
        <p:spPr/>
        <p:txBody>
          <a:bodyPr/>
          <a:lstStyle/>
          <a:p>
            <a:r>
              <a:rPr lang="es-MX" sz="2400" dirty="0">
                <a:effectLst/>
                <a:latin typeface="+mj-lt"/>
              </a:rPr>
              <a:t>A los servidores públicos de la Administración Pública Federal.</a:t>
            </a:r>
            <a:br>
              <a:rPr lang="es-MX" sz="1800" dirty="0">
                <a:effectLst/>
                <a:latin typeface="Arial" panose="020B0604020202020204" pitchFamily="34" charset="0"/>
              </a:rPr>
            </a:br>
            <a:endParaRPr lang="es-MX" sz="2000" dirty="0"/>
          </a:p>
          <a:p>
            <a:endParaRPr lang="es-MX" sz="2400" dirty="0">
              <a:effectLst/>
              <a:latin typeface="+mj-lt"/>
              <a:ea typeface="Calibri" panose="020F0502020204030204" pitchFamily="34"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2648738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B78AB-1706-95F4-6D61-1BD4BF78CB53}"/>
              </a:ext>
            </a:extLst>
          </p:cNvPr>
          <p:cNvSpPr>
            <a:spLocks noGrp="1"/>
          </p:cNvSpPr>
          <p:nvPr>
            <p:ph type="title"/>
          </p:nvPr>
        </p:nvSpPr>
        <p:spPr/>
        <p:txBody>
          <a:bodyPr>
            <a:normAutofit/>
          </a:bodyPr>
          <a:lstStyle/>
          <a:p>
            <a:r>
              <a:rPr lang="es-MX" sz="3200" b="1" i="1" dirty="0"/>
              <a:t>CONTENIDO: DISPOSICIONES GENERALES.</a:t>
            </a:r>
          </a:p>
        </p:txBody>
      </p:sp>
      <p:sp>
        <p:nvSpPr>
          <p:cNvPr id="3" name="Marcador de contenido 2">
            <a:extLst>
              <a:ext uri="{FF2B5EF4-FFF2-40B4-BE49-F238E27FC236}">
                <a16:creationId xmlns:a16="http://schemas.microsoft.com/office/drawing/2014/main" id="{0C85A3CA-E732-083B-DF0C-F4F869E511A2}"/>
              </a:ext>
            </a:extLst>
          </p:cNvPr>
          <p:cNvSpPr>
            <a:spLocks noGrp="1"/>
          </p:cNvSpPr>
          <p:nvPr>
            <p:ph idx="1"/>
          </p:nvPr>
        </p:nvSpPr>
        <p:spPr/>
        <p:txBody>
          <a:bodyPr/>
          <a:lstStyle/>
          <a:p>
            <a:pPr algn="just"/>
            <a:r>
              <a:rPr lang="es-MX" sz="1800" dirty="0">
                <a:effectLst/>
                <a:latin typeface="+mj-lt"/>
              </a:rPr>
              <a:t>Es responsabilidad del Ejecutivo Federal conducir la planeación nacional del desarrollo con la participación democrática de la sociedad, de conformidad con lo dispuesto en la presente Ley. </a:t>
            </a:r>
          </a:p>
          <a:p>
            <a:pPr algn="just"/>
            <a:endParaRPr lang="es-MX" sz="1800" dirty="0">
              <a:latin typeface="+mj-lt"/>
            </a:endParaRPr>
          </a:p>
          <a:p>
            <a:pPr algn="just"/>
            <a:r>
              <a:rPr lang="es-MX" sz="1800" dirty="0">
                <a:effectLst/>
                <a:latin typeface="+mj-lt"/>
              </a:rPr>
              <a:t>El Ejecutivo Federal elaborará el Plan Nacional de Desarrollo y lo remitirá a la Cámara de Diputados del Congreso de la Unión para su aprobación.</a:t>
            </a:r>
            <a:endParaRPr lang="es-MX" sz="1600" dirty="0">
              <a:latin typeface="+mj-lt"/>
            </a:endParaRPr>
          </a:p>
          <a:p>
            <a:pPr algn="just"/>
            <a:endParaRPr lang="es-MX" sz="1800" dirty="0">
              <a:effectLst/>
              <a:latin typeface="+mj-lt"/>
            </a:endParaRPr>
          </a:p>
          <a:p>
            <a:pPr algn="just"/>
            <a:r>
              <a:rPr lang="es-MX" sz="1800" dirty="0">
                <a:latin typeface="+mj-lt"/>
              </a:rPr>
              <a:t>L</a:t>
            </a:r>
            <a:r>
              <a:rPr lang="es-MX" sz="1800" dirty="0">
                <a:effectLst/>
                <a:latin typeface="+mj-lt"/>
              </a:rPr>
              <a:t>a Cámara de Diputados formulará, asimismo, las observaciones que estime pertinentes durante la ejecución y revisión del propio Plan.</a:t>
            </a:r>
            <a:endParaRPr lang="es-MX" dirty="0">
              <a:latin typeface="+mj-lt"/>
            </a:endParaRPr>
          </a:p>
          <a:p>
            <a:endParaRPr lang="es-MX" dirty="0"/>
          </a:p>
        </p:txBody>
      </p:sp>
    </p:spTree>
    <p:extLst>
      <p:ext uri="{BB962C8B-B14F-4D97-AF65-F5344CB8AC3E}">
        <p14:creationId xmlns:p14="http://schemas.microsoft.com/office/powerpoint/2010/main" val="2495749621"/>
      </p:ext>
    </p:extLst>
  </p:cSld>
  <p:clrMapOvr>
    <a:masterClrMapping/>
  </p:clrMapOvr>
</p:sld>
</file>

<file path=ppt/theme/theme1.xml><?xml version="1.0" encoding="utf-8"?>
<a:theme xmlns:a="http://schemas.openxmlformats.org/drawingml/2006/main" name="ChronicleVTI">
  <a:themeElements>
    <a:clrScheme name="AnalogousFromDarkSeedLeftStep">
      <a:dk1>
        <a:srgbClr val="000000"/>
      </a:dk1>
      <a:lt1>
        <a:srgbClr val="FFFFFF"/>
      </a:lt1>
      <a:dk2>
        <a:srgbClr val="3C222A"/>
      </a:dk2>
      <a:lt2>
        <a:srgbClr val="E2E5E8"/>
      </a:lt2>
      <a:accent1>
        <a:srgbClr val="C38D4D"/>
      </a:accent1>
      <a:accent2>
        <a:srgbClr val="B14A3B"/>
      </a:accent2>
      <a:accent3>
        <a:srgbClr val="C34D6F"/>
      </a:accent3>
      <a:accent4>
        <a:srgbClr val="B13B8E"/>
      </a:accent4>
      <a:accent5>
        <a:srgbClr val="B54DC3"/>
      </a:accent5>
      <a:accent6>
        <a:srgbClr val="723BB1"/>
      </a:accent6>
      <a:hlink>
        <a:srgbClr val="BF3FB9"/>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2964</Words>
  <Application>Microsoft Macintosh PowerPoint</Application>
  <PresentationFormat>Panorámica</PresentationFormat>
  <Paragraphs>173</Paragraphs>
  <Slides>39</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39</vt:i4>
      </vt:variant>
    </vt:vector>
  </HeadingPairs>
  <TitlesOfParts>
    <vt:vector size="45" baseType="lpstr">
      <vt:lpstr>Arial</vt:lpstr>
      <vt:lpstr>Calibri</vt:lpstr>
      <vt:lpstr>Calisto MT</vt:lpstr>
      <vt:lpstr>Symbol</vt:lpstr>
      <vt:lpstr>Univers Condensed</vt:lpstr>
      <vt:lpstr>ChronicleVTI</vt:lpstr>
      <vt:lpstr>Ley de Planeación</vt:lpstr>
      <vt:lpstr>Fecha de publicación en el Diario Oficial de la FederacióN</vt:lpstr>
      <vt:lpstr>A partir de cuándo entró en vigor: </vt:lpstr>
      <vt:lpstr>De qué artículo de la Constitución Política de los Estados Unidos Mexicanos emana la Ley:</vt:lpstr>
      <vt:lpstr>¿Cuál es su principal objetivo?</vt:lpstr>
      <vt:lpstr>¿Cuál es su principal objetivo?</vt:lpstr>
      <vt:lpstr>¿Cuál es su principal objetivo?</vt:lpstr>
      <vt:lpstr>A QUIENES APLICA:</vt:lpstr>
      <vt:lpstr>CONTENIDO: DISPOSICIONES GENERALES.</vt:lpstr>
      <vt:lpstr>CONTENIDO: DISPOSICIONES GENERALES.</vt:lpstr>
      <vt:lpstr>CONTENIDO: SISTEMA NACIONAL DE PLANEACIÓN DEMOCRÁTICA.</vt:lpstr>
      <vt:lpstr>CONTENIDO: SISTEMA NACIONAL DE PLANEACIÓN DEMOCRÁTICA.</vt:lpstr>
      <vt:lpstr>CONTENIDO: Participación Social en la Planeación.</vt:lpstr>
      <vt:lpstr>CONTENIDO: PlAN  Y PROGRAMAS</vt:lpstr>
      <vt:lpstr>CONTENIDO: PlAN  Y PROGRAMAS</vt:lpstr>
      <vt:lpstr>CONTENIDO: PlAN  Y PROGRAMAS.</vt:lpstr>
      <vt:lpstr>CONTENIDO: Responsabilidades</vt:lpstr>
      <vt:lpstr>GLOSARIO</vt:lpstr>
      <vt:lpstr>Ley GENERAL DE ARCHIVOS</vt:lpstr>
      <vt:lpstr>Fecha de publicación en el Diario Oficial de la FederacióN</vt:lpstr>
      <vt:lpstr>A partir de cuándo entró en vigor: </vt:lpstr>
      <vt:lpstr>De qué artículo de la Constitución Política de los Estados Unidos Mexicanos emana la Ley:</vt:lpstr>
      <vt:lpstr>¿Cuál es su principal objetivo?</vt:lpstr>
      <vt:lpstr>A QUIENES APLICA:</vt:lpstr>
      <vt:lpstr>CONTENIDO:</vt:lpstr>
      <vt:lpstr>CONTENIDO:</vt:lpstr>
      <vt:lpstr>GLOSARIO</vt:lpstr>
      <vt:lpstr>GLOSARIO</vt:lpstr>
      <vt:lpstr>GLOSARIO</vt:lpstr>
      <vt:lpstr>GLOSARIO</vt:lpstr>
      <vt:lpstr>Ley DE INSTITUCIONES DE SEGUROS Y FIANZAS</vt:lpstr>
      <vt:lpstr>Fecha de publicación en el Diario Oficial de la FederacióN</vt:lpstr>
      <vt:lpstr>De qué artículo de la Constitución Política de los Estados Unidos Mexicanos emana la Ley:</vt:lpstr>
      <vt:lpstr>¿Cuál es su principal objetivo?</vt:lpstr>
      <vt:lpstr>A QUIENES APLICA:</vt:lpstr>
      <vt:lpstr>CONTENIDO:</vt:lpstr>
      <vt:lpstr>CONTENIDO:</vt:lpstr>
      <vt:lpstr>GLOSARIO</vt:lpstr>
      <vt:lpstr>GLOSARIO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de Planeación</dc:title>
  <dc:creator>Carlos Aranda</dc:creator>
  <cp:lastModifiedBy>Microsoft Office User</cp:lastModifiedBy>
  <cp:revision>17</cp:revision>
  <dcterms:created xsi:type="dcterms:W3CDTF">2022-10-19T19:30:57Z</dcterms:created>
  <dcterms:modified xsi:type="dcterms:W3CDTF">2022-10-20T13:30:47Z</dcterms:modified>
</cp:coreProperties>
</file>